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335"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Lst>
  <p:sldSz cx="11449050" cy="8172450"/>
  <p:notesSz cx="6858000" cy="9144000"/>
  <p:defaultTextStyle>
    <a:defPPr>
      <a:defRPr lang="en-US"/>
    </a:defPPr>
    <a:lvl1pPr marL="0" algn="l" defTabSz="1121146" rtl="0" eaLnBrk="1" latinLnBrk="0" hangingPunct="1">
      <a:defRPr sz="2200" kern="1200">
        <a:solidFill>
          <a:schemeClr val="tx1"/>
        </a:solidFill>
        <a:latin typeface="+mn-lt"/>
        <a:ea typeface="+mn-ea"/>
        <a:cs typeface="+mn-cs"/>
      </a:defRPr>
    </a:lvl1pPr>
    <a:lvl2pPr marL="560573" algn="l" defTabSz="1121146" rtl="0" eaLnBrk="1" latinLnBrk="0" hangingPunct="1">
      <a:defRPr sz="2200" kern="1200">
        <a:solidFill>
          <a:schemeClr val="tx1"/>
        </a:solidFill>
        <a:latin typeface="+mn-lt"/>
        <a:ea typeface="+mn-ea"/>
        <a:cs typeface="+mn-cs"/>
      </a:defRPr>
    </a:lvl2pPr>
    <a:lvl3pPr marL="1121146" algn="l" defTabSz="1121146" rtl="0" eaLnBrk="1" latinLnBrk="0" hangingPunct="1">
      <a:defRPr sz="2200" kern="1200">
        <a:solidFill>
          <a:schemeClr val="tx1"/>
        </a:solidFill>
        <a:latin typeface="+mn-lt"/>
        <a:ea typeface="+mn-ea"/>
        <a:cs typeface="+mn-cs"/>
      </a:defRPr>
    </a:lvl3pPr>
    <a:lvl4pPr marL="1681719" algn="l" defTabSz="1121146" rtl="0" eaLnBrk="1" latinLnBrk="0" hangingPunct="1">
      <a:defRPr sz="2200" kern="1200">
        <a:solidFill>
          <a:schemeClr val="tx1"/>
        </a:solidFill>
        <a:latin typeface="+mn-lt"/>
        <a:ea typeface="+mn-ea"/>
        <a:cs typeface="+mn-cs"/>
      </a:defRPr>
    </a:lvl4pPr>
    <a:lvl5pPr marL="2242292" algn="l" defTabSz="1121146" rtl="0" eaLnBrk="1" latinLnBrk="0" hangingPunct="1">
      <a:defRPr sz="2200" kern="1200">
        <a:solidFill>
          <a:schemeClr val="tx1"/>
        </a:solidFill>
        <a:latin typeface="+mn-lt"/>
        <a:ea typeface="+mn-ea"/>
        <a:cs typeface="+mn-cs"/>
      </a:defRPr>
    </a:lvl5pPr>
    <a:lvl6pPr marL="2802865" algn="l" defTabSz="1121146" rtl="0" eaLnBrk="1" latinLnBrk="0" hangingPunct="1">
      <a:defRPr sz="2200" kern="1200">
        <a:solidFill>
          <a:schemeClr val="tx1"/>
        </a:solidFill>
        <a:latin typeface="+mn-lt"/>
        <a:ea typeface="+mn-ea"/>
        <a:cs typeface="+mn-cs"/>
      </a:defRPr>
    </a:lvl6pPr>
    <a:lvl7pPr marL="3363438" algn="l" defTabSz="1121146" rtl="0" eaLnBrk="1" latinLnBrk="0" hangingPunct="1">
      <a:defRPr sz="2200" kern="1200">
        <a:solidFill>
          <a:schemeClr val="tx1"/>
        </a:solidFill>
        <a:latin typeface="+mn-lt"/>
        <a:ea typeface="+mn-ea"/>
        <a:cs typeface="+mn-cs"/>
      </a:defRPr>
    </a:lvl7pPr>
    <a:lvl8pPr marL="3924010" algn="l" defTabSz="1121146" rtl="0" eaLnBrk="1" latinLnBrk="0" hangingPunct="1">
      <a:defRPr sz="2200" kern="1200">
        <a:solidFill>
          <a:schemeClr val="tx1"/>
        </a:solidFill>
        <a:latin typeface="+mn-lt"/>
        <a:ea typeface="+mn-ea"/>
        <a:cs typeface="+mn-cs"/>
      </a:defRPr>
    </a:lvl8pPr>
    <a:lvl9pPr marL="4484583" algn="l" defTabSz="1121146"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253" y="-86"/>
      </p:cViewPr>
      <p:guideLst>
        <p:guide orient="horz" pos="2574"/>
        <p:guide pos="360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8679" y="2538757"/>
            <a:ext cx="9731693" cy="1751780"/>
          </a:xfrm>
        </p:spPr>
        <p:txBody>
          <a:bodyPr/>
          <a:lstStyle/>
          <a:p>
            <a:r>
              <a:rPr lang="en-US" smtClean="0"/>
              <a:t>Click to edit Master title style</a:t>
            </a:r>
            <a:endParaRPr lang="en-US"/>
          </a:p>
        </p:txBody>
      </p:sp>
      <p:sp>
        <p:nvSpPr>
          <p:cNvPr id="3" name="Subtitle 2"/>
          <p:cNvSpPr>
            <a:spLocks noGrp="1"/>
          </p:cNvSpPr>
          <p:nvPr>
            <p:ph type="subTitle" idx="1"/>
          </p:nvPr>
        </p:nvSpPr>
        <p:spPr>
          <a:xfrm>
            <a:off x="1717358" y="4631055"/>
            <a:ext cx="8014335" cy="2088515"/>
          </a:xfrm>
        </p:spPr>
        <p:txBody>
          <a:bodyPr/>
          <a:lstStyle>
            <a:lvl1pPr marL="0" indent="0" algn="ctr">
              <a:buNone/>
              <a:defRPr>
                <a:solidFill>
                  <a:schemeClr val="tx1">
                    <a:tint val="75000"/>
                  </a:schemeClr>
                </a:solidFill>
              </a:defRPr>
            </a:lvl1pPr>
            <a:lvl2pPr marL="560573" indent="0" algn="ctr">
              <a:buNone/>
              <a:defRPr>
                <a:solidFill>
                  <a:schemeClr val="tx1">
                    <a:tint val="75000"/>
                  </a:schemeClr>
                </a:solidFill>
              </a:defRPr>
            </a:lvl2pPr>
            <a:lvl3pPr marL="1121146" indent="0" algn="ctr">
              <a:buNone/>
              <a:defRPr>
                <a:solidFill>
                  <a:schemeClr val="tx1">
                    <a:tint val="75000"/>
                  </a:schemeClr>
                </a:solidFill>
              </a:defRPr>
            </a:lvl3pPr>
            <a:lvl4pPr marL="1681719" indent="0" algn="ctr">
              <a:buNone/>
              <a:defRPr>
                <a:solidFill>
                  <a:schemeClr val="tx1">
                    <a:tint val="75000"/>
                  </a:schemeClr>
                </a:solidFill>
              </a:defRPr>
            </a:lvl4pPr>
            <a:lvl5pPr marL="2242292" indent="0" algn="ctr">
              <a:buNone/>
              <a:defRPr>
                <a:solidFill>
                  <a:schemeClr val="tx1">
                    <a:tint val="75000"/>
                  </a:schemeClr>
                </a:solidFill>
              </a:defRPr>
            </a:lvl5pPr>
            <a:lvl6pPr marL="2802865" indent="0" algn="ctr">
              <a:buNone/>
              <a:defRPr>
                <a:solidFill>
                  <a:schemeClr val="tx1">
                    <a:tint val="75000"/>
                  </a:schemeClr>
                </a:solidFill>
              </a:defRPr>
            </a:lvl6pPr>
            <a:lvl7pPr marL="3363438" indent="0" algn="ctr">
              <a:buNone/>
              <a:defRPr>
                <a:solidFill>
                  <a:schemeClr val="tx1">
                    <a:tint val="75000"/>
                  </a:schemeClr>
                </a:solidFill>
              </a:defRPr>
            </a:lvl7pPr>
            <a:lvl8pPr marL="3924010" indent="0" algn="ctr">
              <a:buNone/>
              <a:defRPr>
                <a:solidFill>
                  <a:schemeClr val="tx1">
                    <a:tint val="75000"/>
                  </a:schemeClr>
                </a:solidFill>
              </a:defRPr>
            </a:lvl8pPr>
            <a:lvl9pPr marL="448458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0561" y="327278"/>
            <a:ext cx="2576036" cy="69730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2453" y="327278"/>
            <a:ext cx="7537291" cy="69730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4396" y="5251557"/>
            <a:ext cx="9731693" cy="1623139"/>
          </a:xfrm>
        </p:spPr>
        <p:txBody>
          <a:bodyPr anchor="t"/>
          <a:lstStyle>
            <a:lvl1pPr algn="l">
              <a:defRPr sz="4900" b="1" cap="all"/>
            </a:lvl1pPr>
          </a:lstStyle>
          <a:p>
            <a:r>
              <a:rPr lang="en-US" smtClean="0"/>
              <a:t>Click to edit Master title style</a:t>
            </a:r>
            <a:endParaRPr lang="en-US"/>
          </a:p>
        </p:txBody>
      </p:sp>
      <p:sp>
        <p:nvSpPr>
          <p:cNvPr id="3" name="Text Placeholder 2"/>
          <p:cNvSpPr>
            <a:spLocks noGrp="1"/>
          </p:cNvSpPr>
          <p:nvPr>
            <p:ph type="body" idx="1"/>
          </p:nvPr>
        </p:nvSpPr>
        <p:spPr>
          <a:xfrm>
            <a:off x="904396" y="3463834"/>
            <a:ext cx="9731693" cy="1787723"/>
          </a:xfrm>
        </p:spPr>
        <p:txBody>
          <a:bodyPr anchor="b"/>
          <a:lstStyle>
            <a:lvl1pPr marL="0" indent="0">
              <a:buNone/>
              <a:defRPr sz="2500">
                <a:solidFill>
                  <a:schemeClr val="tx1">
                    <a:tint val="75000"/>
                  </a:schemeClr>
                </a:solidFill>
              </a:defRPr>
            </a:lvl1pPr>
            <a:lvl2pPr marL="560573" indent="0">
              <a:buNone/>
              <a:defRPr sz="2200">
                <a:solidFill>
                  <a:schemeClr val="tx1">
                    <a:tint val="75000"/>
                  </a:schemeClr>
                </a:solidFill>
              </a:defRPr>
            </a:lvl2pPr>
            <a:lvl3pPr marL="1121146" indent="0">
              <a:buNone/>
              <a:defRPr sz="2000">
                <a:solidFill>
                  <a:schemeClr val="tx1">
                    <a:tint val="75000"/>
                  </a:schemeClr>
                </a:solidFill>
              </a:defRPr>
            </a:lvl3pPr>
            <a:lvl4pPr marL="1681719" indent="0">
              <a:buNone/>
              <a:defRPr sz="1700">
                <a:solidFill>
                  <a:schemeClr val="tx1">
                    <a:tint val="75000"/>
                  </a:schemeClr>
                </a:solidFill>
              </a:defRPr>
            </a:lvl4pPr>
            <a:lvl5pPr marL="2242292" indent="0">
              <a:buNone/>
              <a:defRPr sz="1700">
                <a:solidFill>
                  <a:schemeClr val="tx1">
                    <a:tint val="75000"/>
                  </a:schemeClr>
                </a:solidFill>
              </a:defRPr>
            </a:lvl5pPr>
            <a:lvl6pPr marL="2802865" indent="0">
              <a:buNone/>
              <a:defRPr sz="1700">
                <a:solidFill>
                  <a:schemeClr val="tx1">
                    <a:tint val="75000"/>
                  </a:schemeClr>
                </a:solidFill>
              </a:defRPr>
            </a:lvl6pPr>
            <a:lvl7pPr marL="3363438" indent="0">
              <a:buNone/>
              <a:defRPr sz="1700">
                <a:solidFill>
                  <a:schemeClr val="tx1">
                    <a:tint val="75000"/>
                  </a:schemeClr>
                </a:solidFill>
              </a:defRPr>
            </a:lvl7pPr>
            <a:lvl8pPr marL="3924010" indent="0">
              <a:buNone/>
              <a:defRPr sz="1700">
                <a:solidFill>
                  <a:schemeClr val="tx1">
                    <a:tint val="75000"/>
                  </a:schemeClr>
                </a:solidFill>
              </a:defRPr>
            </a:lvl8pPr>
            <a:lvl9pPr marL="4484583"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2452" y="1906906"/>
            <a:ext cx="5056664" cy="5393439"/>
          </a:xfrm>
        </p:spPr>
        <p:txBody>
          <a:bodyPr/>
          <a:lstStyle>
            <a:lvl1pPr>
              <a:defRPr sz="3400"/>
            </a:lvl1pPr>
            <a:lvl2pPr>
              <a:defRPr sz="29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19934" y="1906906"/>
            <a:ext cx="5056664" cy="5393439"/>
          </a:xfrm>
        </p:spPr>
        <p:txBody>
          <a:bodyPr/>
          <a:lstStyle>
            <a:lvl1pPr>
              <a:defRPr sz="3400"/>
            </a:lvl1pPr>
            <a:lvl2pPr>
              <a:defRPr sz="29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72453" y="1829343"/>
            <a:ext cx="5058652" cy="762383"/>
          </a:xfrm>
        </p:spPr>
        <p:txBody>
          <a:bodyPr anchor="b"/>
          <a:lstStyle>
            <a:lvl1pPr marL="0" indent="0">
              <a:buNone/>
              <a:defRPr sz="2900" b="1"/>
            </a:lvl1pPr>
            <a:lvl2pPr marL="560573" indent="0">
              <a:buNone/>
              <a:defRPr sz="2500" b="1"/>
            </a:lvl2pPr>
            <a:lvl3pPr marL="1121146" indent="0">
              <a:buNone/>
              <a:defRPr sz="2200" b="1"/>
            </a:lvl3pPr>
            <a:lvl4pPr marL="1681719" indent="0">
              <a:buNone/>
              <a:defRPr sz="2000" b="1"/>
            </a:lvl4pPr>
            <a:lvl5pPr marL="2242292" indent="0">
              <a:buNone/>
              <a:defRPr sz="2000" b="1"/>
            </a:lvl5pPr>
            <a:lvl6pPr marL="2802865" indent="0">
              <a:buNone/>
              <a:defRPr sz="2000" b="1"/>
            </a:lvl6pPr>
            <a:lvl7pPr marL="3363438" indent="0">
              <a:buNone/>
              <a:defRPr sz="2000" b="1"/>
            </a:lvl7pPr>
            <a:lvl8pPr marL="3924010" indent="0">
              <a:buNone/>
              <a:defRPr sz="2000" b="1"/>
            </a:lvl8pPr>
            <a:lvl9pPr marL="4484583"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72453" y="2591726"/>
            <a:ext cx="5058652" cy="4708618"/>
          </a:xfrm>
        </p:spPr>
        <p:txBody>
          <a:bodyPr/>
          <a:lstStyle>
            <a:lvl1pPr>
              <a:defRPr sz="29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815959" y="1829343"/>
            <a:ext cx="5060639" cy="762383"/>
          </a:xfrm>
        </p:spPr>
        <p:txBody>
          <a:bodyPr anchor="b"/>
          <a:lstStyle>
            <a:lvl1pPr marL="0" indent="0">
              <a:buNone/>
              <a:defRPr sz="2900" b="1"/>
            </a:lvl1pPr>
            <a:lvl2pPr marL="560573" indent="0">
              <a:buNone/>
              <a:defRPr sz="2500" b="1"/>
            </a:lvl2pPr>
            <a:lvl3pPr marL="1121146" indent="0">
              <a:buNone/>
              <a:defRPr sz="2200" b="1"/>
            </a:lvl3pPr>
            <a:lvl4pPr marL="1681719" indent="0">
              <a:buNone/>
              <a:defRPr sz="2000" b="1"/>
            </a:lvl4pPr>
            <a:lvl5pPr marL="2242292" indent="0">
              <a:buNone/>
              <a:defRPr sz="2000" b="1"/>
            </a:lvl5pPr>
            <a:lvl6pPr marL="2802865" indent="0">
              <a:buNone/>
              <a:defRPr sz="2000" b="1"/>
            </a:lvl6pPr>
            <a:lvl7pPr marL="3363438" indent="0">
              <a:buNone/>
              <a:defRPr sz="2000" b="1"/>
            </a:lvl7pPr>
            <a:lvl8pPr marL="3924010" indent="0">
              <a:buNone/>
              <a:defRPr sz="2000" b="1"/>
            </a:lvl8pPr>
            <a:lvl9pPr marL="4484583"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5815959" y="2591726"/>
            <a:ext cx="5060639" cy="4708618"/>
          </a:xfrm>
        </p:spPr>
        <p:txBody>
          <a:bodyPr/>
          <a:lstStyle>
            <a:lvl1pPr>
              <a:defRPr sz="29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2453" y="325385"/>
            <a:ext cx="3766659" cy="1384776"/>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476261" y="325385"/>
            <a:ext cx="6400337" cy="6974960"/>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2453" y="1710162"/>
            <a:ext cx="3766659" cy="5590183"/>
          </a:xfrm>
        </p:spPr>
        <p:txBody>
          <a:bodyPr/>
          <a:lstStyle>
            <a:lvl1pPr marL="0" indent="0">
              <a:buNone/>
              <a:defRPr sz="1700"/>
            </a:lvl1pPr>
            <a:lvl2pPr marL="560573" indent="0">
              <a:buNone/>
              <a:defRPr sz="1500"/>
            </a:lvl2pPr>
            <a:lvl3pPr marL="1121146" indent="0">
              <a:buNone/>
              <a:defRPr sz="1200"/>
            </a:lvl3pPr>
            <a:lvl4pPr marL="1681719" indent="0">
              <a:buNone/>
              <a:defRPr sz="1100"/>
            </a:lvl4pPr>
            <a:lvl5pPr marL="2242292" indent="0">
              <a:buNone/>
              <a:defRPr sz="1100"/>
            </a:lvl5pPr>
            <a:lvl6pPr marL="2802865" indent="0">
              <a:buNone/>
              <a:defRPr sz="1100"/>
            </a:lvl6pPr>
            <a:lvl7pPr marL="3363438" indent="0">
              <a:buNone/>
              <a:defRPr sz="1100"/>
            </a:lvl7pPr>
            <a:lvl8pPr marL="3924010" indent="0">
              <a:buNone/>
              <a:defRPr sz="1100"/>
            </a:lvl8pPr>
            <a:lvl9pPr marL="448458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4094" y="5720715"/>
            <a:ext cx="6869430" cy="675363"/>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244094" y="730224"/>
            <a:ext cx="6869430" cy="4903470"/>
          </a:xfrm>
        </p:spPr>
        <p:txBody>
          <a:bodyPr/>
          <a:lstStyle>
            <a:lvl1pPr marL="0" indent="0">
              <a:buNone/>
              <a:defRPr sz="3900"/>
            </a:lvl1pPr>
            <a:lvl2pPr marL="560573" indent="0">
              <a:buNone/>
              <a:defRPr sz="3400"/>
            </a:lvl2pPr>
            <a:lvl3pPr marL="1121146" indent="0">
              <a:buNone/>
              <a:defRPr sz="2900"/>
            </a:lvl3pPr>
            <a:lvl4pPr marL="1681719" indent="0">
              <a:buNone/>
              <a:defRPr sz="2500"/>
            </a:lvl4pPr>
            <a:lvl5pPr marL="2242292" indent="0">
              <a:buNone/>
              <a:defRPr sz="2500"/>
            </a:lvl5pPr>
            <a:lvl6pPr marL="2802865" indent="0">
              <a:buNone/>
              <a:defRPr sz="2500"/>
            </a:lvl6pPr>
            <a:lvl7pPr marL="3363438" indent="0">
              <a:buNone/>
              <a:defRPr sz="2500"/>
            </a:lvl7pPr>
            <a:lvl8pPr marL="3924010" indent="0">
              <a:buNone/>
              <a:defRPr sz="2500"/>
            </a:lvl8pPr>
            <a:lvl9pPr marL="4484583" indent="0">
              <a:buNone/>
              <a:defRPr sz="2500"/>
            </a:lvl9pPr>
          </a:lstStyle>
          <a:p>
            <a:endParaRPr lang="en-US"/>
          </a:p>
        </p:txBody>
      </p:sp>
      <p:sp>
        <p:nvSpPr>
          <p:cNvPr id="4" name="Text Placeholder 3"/>
          <p:cNvSpPr>
            <a:spLocks noGrp="1"/>
          </p:cNvSpPr>
          <p:nvPr>
            <p:ph type="body" sz="half" idx="2"/>
          </p:nvPr>
        </p:nvSpPr>
        <p:spPr>
          <a:xfrm>
            <a:off x="2244094" y="6396078"/>
            <a:ext cx="6869430" cy="959127"/>
          </a:xfrm>
        </p:spPr>
        <p:txBody>
          <a:bodyPr/>
          <a:lstStyle>
            <a:lvl1pPr marL="0" indent="0">
              <a:buNone/>
              <a:defRPr sz="1700"/>
            </a:lvl1pPr>
            <a:lvl2pPr marL="560573" indent="0">
              <a:buNone/>
              <a:defRPr sz="1500"/>
            </a:lvl2pPr>
            <a:lvl3pPr marL="1121146" indent="0">
              <a:buNone/>
              <a:defRPr sz="1200"/>
            </a:lvl3pPr>
            <a:lvl4pPr marL="1681719" indent="0">
              <a:buNone/>
              <a:defRPr sz="1100"/>
            </a:lvl4pPr>
            <a:lvl5pPr marL="2242292" indent="0">
              <a:buNone/>
              <a:defRPr sz="1100"/>
            </a:lvl5pPr>
            <a:lvl6pPr marL="2802865" indent="0">
              <a:buNone/>
              <a:defRPr sz="1100"/>
            </a:lvl6pPr>
            <a:lvl7pPr marL="3363438" indent="0">
              <a:buNone/>
              <a:defRPr sz="1100"/>
            </a:lvl7pPr>
            <a:lvl8pPr marL="3924010" indent="0">
              <a:buNone/>
              <a:defRPr sz="1100"/>
            </a:lvl8pPr>
            <a:lvl9pPr marL="448458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53" y="327277"/>
            <a:ext cx="10304145" cy="1362075"/>
          </a:xfrm>
          <a:prstGeom prst="rect">
            <a:avLst/>
          </a:prstGeom>
        </p:spPr>
        <p:txBody>
          <a:bodyPr vert="horz" lIns="112115" tIns="56057" rIns="112115" bIns="5605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72453" y="1906906"/>
            <a:ext cx="10304145" cy="5393439"/>
          </a:xfrm>
          <a:prstGeom prst="rect">
            <a:avLst/>
          </a:prstGeom>
        </p:spPr>
        <p:txBody>
          <a:bodyPr vert="horz" lIns="112115" tIns="56057" rIns="112115" bIns="560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72453" y="7574651"/>
            <a:ext cx="2671445" cy="435107"/>
          </a:xfrm>
          <a:prstGeom prst="rect">
            <a:avLst/>
          </a:prstGeom>
        </p:spPr>
        <p:txBody>
          <a:bodyPr vert="horz" lIns="112115" tIns="56057" rIns="112115" bIns="56057" rtlCol="0" anchor="ctr"/>
          <a:lstStyle>
            <a:lvl1pPr algn="l">
              <a:defRPr sz="1500">
                <a:solidFill>
                  <a:schemeClr val="tx1">
                    <a:tint val="75000"/>
                  </a:schemeClr>
                </a:solidFill>
              </a:defRPr>
            </a:lvl1pPr>
          </a:lstStyle>
          <a:p>
            <a:fld id="{1D8BD707-D9CF-40AE-B4C6-C98DA3205C09}" type="datetimeFigureOut">
              <a:rPr lang="en-US" smtClean="0"/>
              <a:pPr/>
              <a:t>10/26/2017</a:t>
            </a:fld>
            <a:endParaRPr lang="en-US"/>
          </a:p>
        </p:txBody>
      </p:sp>
      <p:sp>
        <p:nvSpPr>
          <p:cNvPr id="5" name="Footer Placeholder 4"/>
          <p:cNvSpPr>
            <a:spLocks noGrp="1"/>
          </p:cNvSpPr>
          <p:nvPr>
            <p:ph type="ftr" sz="quarter" idx="3"/>
          </p:nvPr>
        </p:nvSpPr>
        <p:spPr>
          <a:xfrm>
            <a:off x="3911759" y="7574651"/>
            <a:ext cx="3625533" cy="435107"/>
          </a:xfrm>
          <a:prstGeom prst="rect">
            <a:avLst/>
          </a:prstGeom>
        </p:spPr>
        <p:txBody>
          <a:bodyPr vert="horz" lIns="112115" tIns="56057" rIns="112115" bIns="56057"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05153" y="7574651"/>
            <a:ext cx="2671445" cy="435107"/>
          </a:xfrm>
          <a:prstGeom prst="rect">
            <a:avLst/>
          </a:prstGeom>
        </p:spPr>
        <p:txBody>
          <a:bodyPr vert="horz" lIns="112115" tIns="56057" rIns="112115" bIns="56057"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21146" rtl="0" eaLnBrk="1" latinLnBrk="0" hangingPunct="1">
        <a:spcBef>
          <a:spcPct val="0"/>
        </a:spcBef>
        <a:buNone/>
        <a:defRPr sz="5400" kern="1200">
          <a:solidFill>
            <a:schemeClr val="tx1"/>
          </a:solidFill>
          <a:latin typeface="+mj-lt"/>
          <a:ea typeface="+mj-ea"/>
          <a:cs typeface="+mj-cs"/>
        </a:defRPr>
      </a:lvl1pPr>
    </p:titleStyle>
    <p:bodyStyle>
      <a:lvl1pPr marL="420430" indent="-420430" algn="l" defTabSz="112114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10931" indent="-350358" algn="l" defTabSz="112114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401432" indent="-280286" algn="l" defTabSz="112114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62005" indent="-280286" algn="l" defTabSz="1121146"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22578" indent="-280286" algn="l" defTabSz="1121146"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083151" indent="-280286" algn="l" defTabSz="1121146"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43724" indent="-280286" algn="l" defTabSz="1121146"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04297" indent="-280286" algn="l" defTabSz="1121146"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764870" indent="-280286" algn="l" defTabSz="1121146"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21146" rtl="0" eaLnBrk="1" latinLnBrk="0" hangingPunct="1">
        <a:defRPr sz="2200" kern="1200">
          <a:solidFill>
            <a:schemeClr val="tx1"/>
          </a:solidFill>
          <a:latin typeface="+mn-lt"/>
          <a:ea typeface="+mn-ea"/>
          <a:cs typeface="+mn-cs"/>
        </a:defRPr>
      </a:lvl1pPr>
      <a:lvl2pPr marL="560573" algn="l" defTabSz="1121146" rtl="0" eaLnBrk="1" latinLnBrk="0" hangingPunct="1">
        <a:defRPr sz="2200" kern="1200">
          <a:solidFill>
            <a:schemeClr val="tx1"/>
          </a:solidFill>
          <a:latin typeface="+mn-lt"/>
          <a:ea typeface="+mn-ea"/>
          <a:cs typeface="+mn-cs"/>
        </a:defRPr>
      </a:lvl2pPr>
      <a:lvl3pPr marL="1121146" algn="l" defTabSz="1121146" rtl="0" eaLnBrk="1" latinLnBrk="0" hangingPunct="1">
        <a:defRPr sz="2200" kern="1200">
          <a:solidFill>
            <a:schemeClr val="tx1"/>
          </a:solidFill>
          <a:latin typeface="+mn-lt"/>
          <a:ea typeface="+mn-ea"/>
          <a:cs typeface="+mn-cs"/>
        </a:defRPr>
      </a:lvl3pPr>
      <a:lvl4pPr marL="1681719" algn="l" defTabSz="1121146" rtl="0" eaLnBrk="1" latinLnBrk="0" hangingPunct="1">
        <a:defRPr sz="2200" kern="1200">
          <a:solidFill>
            <a:schemeClr val="tx1"/>
          </a:solidFill>
          <a:latin typeface="+mn-lt"/>
          <a:ea typeface="+mn-ea"/>
          <a:cs typeface="+mn-cs"/>
        </a:defRPr>
      </a:lvl4pPr>
      <a:lvl5pPr marL="2242292" algn="l" defTabSz="1121146" rtl="0" eaLnBrk="1" latinLnBrk="0" hangingPunct="1">
        <a:defRPr sz="2200" kern="1200">
          <a:solidFill>
            <a:schemeClr val="tx1"/>
          </a:solidFill>
          <a:latin typeface="+mn-lt"/>
          <a:ea typeface="+mn-ea"/>
          <a:cs typeface="+mn-cs"/>
        </a:defRPr>
      </a:lvl5pPr>
      <a:lvl6pPr marL="2802865" algn="l" defTabSz="1121146" rtl="0" eaLnBrk="1" latinLnBrk="0" hangingPunct="1">
        <a:defRPr sz="2200" kern="1200">
          <a:solidFill>
            <a:schemeClr val="tx1"/>
          </a:solidFill>
          <a:latin typeface="+mn-lt"/>
          <a:ea typeface="+mn-ea"/>
          <a:cs typeface="+mn-cs"/>
        </a:defRPr>
      </a:lvl6pPr>
      <a:lvl7pPr marL="3363438" algn="l" defTabSz="1121146" rtl="0" eaLnBrk="1" latinLnBrk="0" hangingPunct="1">
        <a:defRPr sz="2200" kern="1200">
          <a:solidFill>
            <a:schemeClr val="tx1"/>
          </a:solidFill>
          <a:latin typeface="+mn-lt"/>
          <a:ea typeface="+mn-ea"/>
          <a:cs typeface="+mn-cs"/>
        </a:defRPr>
      </a:lvl7pPr>
      <a:lvl8pPr marL="3924010" algn="l" defTabSz="1121146" rtl="0" eaLnBrk="1" latinLnBrk="0" hangingPunct="1">
        <a:defRPr sz="2200" kern="1200">
          <a:solidFill>
            <a:schemeClr val="tx1"/>
          </a:solidFill>
          <a:latin typeface="+mn-lt"/>
          <a:ea typeface="+mn-ea"/>
          <a:cs typeface="+mn-cs"/>
        </a:defRPr>
      </a:lvl8pPr>
      <a:lvl9pPr marL="4484583" algn="l" defTabSz="112114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2453" y="578912"/>
            <a:ext cx="10304145" cy="1362075"/>
          </a:xfrm>
        </p:spPr>
        <p:txBody>
          <a:bodyPr>
            <a:noAutofit/>
          </a:bodyPr>
          <a:lstStyle/>
          <a:p>
            <a:r>
              <a:rPr lang="en-US" sz="7400" b="1" dirty="0" err="1">
                <a:solidFill>
                  <a:srgbClr val="FF0000"/>
                </a:solidFill>
              </a:rPr>
              <a:t>cholinoceptors</a:t>
            </a:r>
            <a:r>
              <a:rPr lang="en-US" sz="7400" dirty="0">
                <a:solidFill>
                  <a:srgbClr val="FF0000"/>
                </a:solidFill>
              </a:rPr>
              <a:t/>
            </a:r>
            <a:br>
              <a:rPr lang="en-US" sz="7400" dirty="0">
                <a:solidFill>
                  <a:srgbClr val="FF0000"/>
                </a:solidFill>
              </a:rPr>
            </a:br>
            <a:endParaRPr lang="ar-IQ" sz="7400" dirty="0">
              <a:solidFill>
                <a:srgbClr val="FF0000"/>
              </a:solidFill>
            </a:endParaRPr>
          </a:p>
        </p:txBody>
      </p:sp>
      <p:sp>
        <p:nvSpPr>
          <p:cNvPr id="3" name="عنصر نائب للمحتوى 2"/>
          <p:cNvSpPr>
            <a:spLocks noGrp="1"/>
          </p:cNvSpPr>
          <p:nvPr>
            <p:ph idx="1"/>
          </p:nvPr>
        </p:nvSpPr>
        <p:spPr>
          <a:xfrm>
            <a:off x="134605" y="1610312"/>
            <a:ext cx="11179842" cy="5393439"/>
          </a:xfrm>
        </p:spPr>
        <p:txBody>
          <a:bodyPr>
            <a:noAutofit/>
          </a:bodyPr>
          <a:lstStyle/>
          <a:p>
            <a:pPr marL="910772" indent="-910772" algn="just">
              <a:buAutoNum type="arabicPeriod"/>
            </a:pPr>
            <a:r>
              <a:rPr lang="en-US" sz="4400" b="1" dirty="0">
                <a:solidFill>
                  <a:srgbClr val="0070C0"/>
                </a:solidFill>
              </a:rPr>
              <a:t>muscarinic receptors:</a:t>
            </a:r>
          </a:p>
          <a:p>
            <a:pPr algn="just" rtl="0">
              <a:buFont typeface="Wingdings" pitchFamily="2" charset="2"/>
              <a:buChar char="Ø"/>
            </a:pPr>
            <a:r>
              <a:rPr lang="en-US" sz="4400" dirty="0"/>
              <a:t> the production of the second messengers inositol-1,4,5-trisphosphate (IP3) and </a:t>
            </a:r>
            <a:r>
              <a:rPr lang="en-US" sz="4400" dirty="0" err="1"/>
              <a:t>diacylglycerol</a:t>
            </a:r>
            <a:r>
              <a:rPr lang="en-US" sz="4400" dirty="0"/>
              <a:t> (DAG).</a:t>
            </a:r>
          </a:p>
          <a:p>
            <a:pPr algn="just" rtl="0">
              <a:buFont typeface="Wingdings" pitchFamily="2" charset="2"/>
              <a:buChar char="Ø"/>
            </a:pPr>
            <a:r>
              <a:rPr lang="en-US" sz="4400" dirty="0"/>
              <a:t> IP3 causes an increase in intracellular Ca2+. Calcium can then interact to stimulate or inhibit enzymes or to cause hyperpolarization, secretion, or contraction. </a:t>
            </a:r>
            <a:endParaRPr lang="ar-IQ" sz="4400" b="1" dirty="0">
              <a:solidFill>
                <a:srgbClr val="0070C0"/>
              </a:solidFill>
            </a:endParaRPr>
          </a:p>
        </p:txBody>
      </p:sp>
    </p:spTree>
    <p:extLst>
      <p:ext uri="{BB962C8B-B14F-4D97-AF65-F5344CB8AC3E}">
        <p14:creationId xmlns:p14="http://schemas.microsoft.com/office/powerpoint/2010/main" val="1904472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2453" y="578912"/>
            <a:ext cx="10304145" cy="1362075"/>
          </a:xfrm>
        </p:spPr>
        <p:txBody>
          <a:bodyPr>
            <a:noAutofit/>
          </a:bodyPr>
          <a:lstStyle/>
          <a:p>
            <a:r>
              <a:rPr lang="en-US" b="1" dirty="0">
                <a:solidFill>
                  <a:srgbClr val="FF0000"/>
                </a:solidFill>
              </a:rPr>
              <a:t>Actions of Direct-acting cholinergic agonists</a:t>
            </a:r>
            <a:r>
              <a:rPr lang="en-US" dirty="0">
                <a:solidFill>
                  <a:srgbClr val="FF0000"/>
                </a:solidFill>
              </a:rPr>
              <a:t/>
            </a:r>
            <a:br>
              <a:rPr lang="en-US" dirty="0">
                <a:solidFill>
                  <a:srgbClr val="FF0000"/>
                </a:solidFill>
              </a:rPr>
            </a:br>
            <a:endParaRPr lang="ar-IQ" dirty="0">
              <a:solidFill>
                <a:srgbClr val="FF0000"/>
              </a:solidFill>
            </a:endParaRPr>
          </a:p>
        </p:txBody>
      </p:sp>
      <p:sp>
        <p:nvSpPr>
          <p:cNvPr id="3" name="عنصر نائب للمحتوى 2"/>
          <p:cNvSpPr>
            <a:spLocks noGrp="1"/>
          </p:cNvSpPr>
          <p:nvPr>
            <p:ph idx="1"/>
          </p:nvPr>
        </p:nvSpPr>
        <p:spPr>
          <a:xfrm>
            <a:off x="224765" y="1855179"/>
            <a:ext cx="10999522" cy="5393439"/>
          </a:xfrm>
        </p:spPr>
        <p:txBody>
          <a:bodyPr>
            <a:noAutofit/>
          </a:bodyPr>
          <a:lstStyle/>
          <a:p>
            <a:pPr algn="just" rtl="0"/>
            <a:r>
              <a:rPr lang="en-US" sz="4400" dirty="0"/>
              <a:t>They cause   decrease in cardiac rate (negative </a:t>
            </a:r>
            <a:r>
              <a:rPr lang="en-US" sz="4400" dirty="0" err="1"/>
              <a:t>chronotropy</a:t>
            </a:r>
            <a:r>
              <a:rPr lang="en-US" sz="4400" dirty="0"/>
              <a:t>) and stroke volume. </a:t>
            </a:r>
          </a:p>
          <a:p>
            <a:pPr algn="just" rtl="0"/>
            <a:r>
              <a:rPr lang="en-US" sz="4400" dirty="0"/>
              <a:t>increases salivary secretion and stimulates intestinal secretions and motility.</a:t>
            </a:r>
          </a:p>
          <a:p>
            <a:pPr algn="just" rtl="0"/>
            <a:r>
              <a:rPr lang="en-US" sz="4400" dirty="0"/>
              <a:t> they enhances bronchiolar secretions.</a:t>
            </a:r>
          </a:p>
          <a:p>
            <a:pPr algn="just" rtl="0"/>
            <a:r>
              <a:rPr lang="en-US" sz="4400" dirty="0"/>
              <a:t>Stimulate detrusor muscle, causing urination </a:t>
            </a:r>
          </a:p>
          <a:p>
            <a:pPr algn="just" rtl="0"/>
            <a:endParaRPr lang="en-US" sz="4400" dirty="0"/>
          </a:p>
        </p:txBody>
      </p:sp>
    </p:spTree>
    <p:extLst>
      <p:ext uri="{BB962C8B-B14F-4D97-AF65-F5344CB8AC3E}">
        <p14:creationId xmlns:p14="http://schemas.microsoft.com/office/powerpoint/2010/main" val="3269076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546" y="1507092"/>
            <a:ext cx="11134126" cy="2844464"/>
          </a:xfrm>
          <a:prstGeom prst="rect">
            <a:avLst/>
          </a:prstGeom>
        </p:spPr>
        <p:txBody>
          <a:bodyPr wrap="square" lIns="112095" tIns="56047" rIns="112095" bIns="56047">
            <a:spAutoFit/>
          </a:bodyPr>
          <a:lstStyle/>
          <a:p>
            <a:pPr marL="700594" indent="-700594" algn="just">
              <a:buFont typeface="Wingdings" pitchFamily="2" charset="2"/>
              <a:buChar char="Ø"/>
            </a:pPr>
            <a:r>
              <a:rPr lang="en-US" sz="4400" dirty="0"/>
              <a:t>stimulation of </a:t>
            </a:r>
            <a:r>
              <a:rPr lang="en-US" sz="4400" dirty="0" err="1"/>
              <a:t>ciliary</a:t>
            </a:r>
            <a:r>
              <a:rPr lang="en-US" sz="4400" dirty="0"/>
              <a:t> muscle contraction for near vision and in the constriction of the </a:t>
            </a:r>
            <a:r>
              <a:rPr lang="en-US" sz="4400" dirty="0" err="1"/>
              <a:t>pupillae</a:t>
            </a:r>
            <a:r>
              <a:rPr lang="en-US" sz="4400" dirty="0"/>
              <a:t> sphincter muscle, causing </a:t>
            </a:r>
            <a:r>
              <a:rPr lang="en-US" sz="4400" dirty="0" err="1"/>
              <a:t>miosis</a:t>
            </a:r>
            <a:r>
              <a:rPr lang="en-US" sz="4400" dirty="0"/>
              <a:t> (marked constriction of the pupil). </a:t>
            </a:r>
            <a:endParaRPr lang="ar-IQ" sz="4400" dirty="0"/>
          </a:p>
        </p:txBody>
      </p:sp>
    </p:spTree>
    <p:extLst>
      <p:ext uri="{BB962C8B-B14F-4D97-AF65-F5344CB8AC3E}">
        <p14:creationId xmlns:p14="http://schemas.microsoft.com/office/powerpoint/2010/main" val="4256205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6600" b="1" dirty="0" err="1">
                <a:solidFill>
                  <a:srgbClr val="FF0000"/>
                </a:solidFill>
              </a:rPr>
              <a:t>Bethanechol</a:t>
            </a:r>
            <a:endParaRPr lang="ar-IQ" sz="6600" dirty="0">
              <a:solidFill>
                <a:srgbClr val="FF0000"/>
              </a:solidFill>
            </a:endParaRPr>
          </a:p>
        </p:txBody>
      </p:sp>
      <p:sp>
        <p:nvSpPr>
          <p:cNvPr id="3" name="عنصر نائب للمحتوى 2"/>
          <p:cNvSpPr>
            <a:spLocks noGrp="1"/>
          </p:cNvSpPr>
          <p:nvPr>
            <p:ph idx="1"/>
          </p:nvPr>
        </p:nvSpPr>
        <p:spPr>
          <a:xfrm>
            <a:off x="-45716" y="911274"/>
            <a:ext cx="11360162" cy="5393439"/>
          </a:xfrm>
        </p:spPr>
        <p:txBody>
          <a:bodyPr>
            <a:noAutofit/>
          </a:bodyPr>
          <a:lstStyle/>
          <a:p>
            <a:pPr algn="just" rtl="0"/>
            <a:endParaRPr lang="en-US" sz="4400" dirty="0"/>
          </a:p>
          <a:p>
            <a:pPr algn="just" rtl="0"/>
            <a:r>
              <a:rPr lang="en-US" sz="4400" dirty="0"/>
              <a:t>increase intestinal motility and tone.</a:t>
            </a:r>
          </a:p>
          <a:p>
            <a:pPr algn="just" rtl="0"/>
            <a:r>
              <a:rPr lang="en-US" sz="4400" dirty="0"/>
              <a:t> It also stimulates the detrusor muscle of the bladder, whereas the </a:t>
            </a:r>
            <a:r>
              <a:rPr lang="en-US" sz="4400" dirty="0" err="1"/>
              <a:t>trigone</a:t>
            </a:r>
            <a:r>
              <a:rPr lang="en-US" sz="4400" dirty="0"/>
              <a:t> and sphincter muscles are relaxed. </a:t>
            </a:r>
          </a:p>
          <a:p>
            <a:pPr algn="just" rtl="0"/>
            <a:r>
              <a:rPr lang="en-US" sz="4400" dirty="0"/>
              <a:t>These effects produce urination.</a:t>
            </a:r>
          </a:p>
          <a:p>
            <a:pPr algn="just" rtl="0"/>
            <a:r>
              <a:rPr lang="en-US" sz="4400" dirty="0"/>
              <a:t>it's used to stimulate the atonic bladder in postpartum or postoperative, </a:t>
            </a:r>
            <a:r>
              <a:rPr lang="en-US" sz="4400" dirty="0" err="1"/>
              <a:t>nonobstructive</a:t>
            </a:r>
            <a:r>
              <a:rPr lang="en-US" sz="4400" dirty="0"/>
              <a:t> urinary retention.</a:t>
            </a:r>
          </a:p>
        </p:txBody>
      </p:sp>
    </p:spTree>
    <p:extLst>
      <p:ext uri="{BB962C8B-B14F-4D97-AF65-F5344CB8AC3E}">
        <p14:creationId xmlns:p14="http://schemas.microsoft.com/office/powerpoint/2010/main" val="232241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4765" y="1190149"/>
            <a:ext cx="10999522" cy="3526850"/>
          </a:xfrm>
          <a:prstGeom prst="rect">
            <a:avLst/>
          </a:prstGeom>
        </p:spPr>
        <p:txBody>
          <a:bodyPr wrap="square" lIns="112095" tIns="56047" rIns="112095" bIns="56047">
            <a:spAutoFit/>
          </a:bodyPr>
          <a:lstStyle/>
          <a:p>
            <a:pPr algn="just" rtl="0"/>
            <a:r>
              <a:rPr lang="en-US" sz="4400" b="1" dirty="0"/>
              <a:t>Adverse effects:</a:t>
            </a:r>
            <a:r>
              <a:rPr lang="en-US" sz="4400" dirty="0"/>
              <a:t> sweating, salivation, flushing, decreased blood pressure, nausea, abdominal pain, diarrhea, and bronchospasm.</a:t>
            </a:r>
          </a:p>
          <a:p>
            <a:pPr algn="just" rtl="0"/>
            <a:r>
              <a:rPr lang="en-US" sz="4400" b="1" dirty="0"/>
              <a:t> </a:t>
            </a:r>
            <a:endParaRPr lang="en-US" sz="4400" dirty="0"/>
          </a:p>
          <a:p>
            <a:pPr algn="just" rtl="0"/>
            <a:r>
              <a:rPr lang="en-US" sz="4400" b="1" dirty="0"/>
              <a:t> </a:t>
            </a:r>
            <a:endParaRPr lang="en-US" sz="4400" dirty="0"/>
          </a:p>
        </p:txBody>
      </p:sp>
    </p:spTree>
    <p:extLst>
      <p:ext uri="{BB962C8B-B14F-4D97-AF65-F5344CB8AC3E}">
        <p14:creationId xmlns:p14="http://schemas.microsoft.com/office/powerpoint/2010/main" val="1416851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2453" y="922150"/>
            <a:ext cx="10304145" cy="1362075"/>
          </a:xfrm>
        </p:spPr>
        <p:txBody>
          <a:bodyPr>
            <a:noAutofit/>
          </a:bodyPr>
          <a:lstStyle/>
          <a:p>
            <a:r>
              <a:rPr lang="en-US" sz="6600" b="1" dirty="0" err="1">
                <a:solidFill>
                  <a:srgbClr val="FF0000"/>
                </a:solidFill>
              </a:rPr>
              <a:t>Pilocarpine</a:t>
            </a:r>
            <a:r>
              <a:rPr lang="en-US" sz="6600" dirty="0">
                <a:solidFill>
                  <a:srgbClr val="FF0000"/>
                </a:solidFill>
              </a:rPr>
              <a:t/>
            </a:r>
            <a:br>
              <a:rPr lang="en-US" sz="6600" dirty="0">
                <a:solidFill>
                  <a:srgbClr val="FF0000"/>
                </a:solidFill>
              </a:rPr>
            </a:br>
            <a:endParaRPr lang="ar-IQ" sz="6600" dirty="0">
              <a:solidFill>
                <a:srgbClr val="FF0000"/>
              </a:solidFill>
            </a:endParaRPr>
          </a:p>
        </p:txBody>
      </p:sp>
      <p:sp>
        <p:nvSpPr>
          <p:cNvPr id="3" name="عنصر نائب للمحتوى 2"/>
          <p:cNvSpPr>
            <a:spLocks noGrp="1"/>
          </p:cNvSpPr>
          <p:nvPr>
            <p:ph idx="1"/>
          </p:nvPr>
        </p:nvSpPr>
        <p:spPr>
          <a:xfrm>
            <a:off x="44445" y="2125169"/>
            <a:ext cx="11179842" cy="5393439"/>
          </a:xfrm>
        </p:spPr>
        <p:txBody>
          <a:bodyPr>
            <a:noAutofit/>
          </a:bodyPr>
          <a:lstStyle/>
          <a:p>
            <a:pPr algn="just" rtl="0"/>
            <a:r>
              <a:rPr lang="en-US" sz="4400" dirty="0"/>
              <a:t>has muscarinic activity and used topically in treatment of glaucoma by contraction of the </a:t>
            </a:r>
            <a:r>
              <a:rPr lang="en-US" sz="4400" dirty="0" err="1"/>
              <a:t>ciliary</a:t>
            </a:r>
            <a:r>
              <a:rPr lang="en-US" sz="4400" dirty="0"/>
              <a:t> muscle.</a:t>
            </a:r>
          </a:p>
          <a:p>
            <a:pPr algn="just" rtl="0"/>
            <a:r>
              <a:rPr lang="en-US" sz="4400" dirty="0"/>
              <a:t>is the drug of choice for emergency lowering of intraocular pressure in glaucoma. </a:t>
            </a:r>
          </a:p>
          <a:p>
            <a:pPr algn="just" rtl="0"/>
            <a:endParaRPr lang="en-US" sz="4400" b="1" i="1" dirty="0"/>
          </a:p>
          <a:p>
            <a:pPr algn="just"/>
            <a:endParaRPr lang="ar-IQ" sz="4400" dirty="0"/>
          </a:p>
        </p:txBody>
      </p:sp>
    </p:spTree>
    <p:extLst>
      <p:ext uri="{BB962C8B-B14F-4D97-AF65-F5344CB8AC3E}">
        <p14:creationId xmlns:p14="http://schemas.microsoft.com/office/powerpoint/2010/main" val="3745975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4924" y="1533388"/>
            <a:ext cx="10909362" cy="4209235"/>
          </a:xfrm>
          <a:prstGeom prst="rect">
            <a:avLst/>
          </a:prstGeom>
        </p:spPr>
        <p:txBody>
          <a:bodyPr wrap="square" lIns="112095" tIns="56047" rIns="112095" bIns="56047">
            <a:spAutoFit/>
          </a:bodyPr>
          <a:lstStyle/>
          <a:p>
            <a:pPr algn="just" rtl="0"/>
            <a:r>
              <a:rPr lang="en-US" sz="4400" b="1" i="1" dirty="0"/>
              <a:t>Adverse effects:</a:t>
            </a:r>
            <a:r>
              <a:rPr lang="en-US" sz="4400" dirty="0"/>
              <a:t> </a:t>
            </a:r>
          </a:p>
          <a:p>
            <a:pPr marL="594277" indent="-594277" algn="just">
              <a:buFont typeface="Arial" pitchFamily="34" charset="0"/>
              <a:buChar char="•"/>
            </a:pPr>
            <a:r>
              <a:rPr lang="en-US" sz="4400" i="1" dirty="0" err="1"/>
              <a:t>Pilocarpine</a:t>
            </a:r>
            <a:r>
              <a:rPr lang="en-US" sz="4400" i="1" dirty="0"/>
              <a:t> </a:t>
            </a:r>
            <a:r>
              <a:rPr lang="en-US" sz="4400" dirty="0"/>
              <a:t>can cause blurred vision, night blindness. </a:t>
            </a:r>
          </a:p>
          <a:p>
            <a:pPr marL="594277" indent="-594277" algn="just">
              <a:buFont typeface="Arial" pitchFamily="34" charset="0"/>
              <a:buChar char="•"/>
            </a:pPr>
            <a:r>
              <a:rPr lang="en-US" sz="4400" dirty="0"/>
              <a:t>Poisoning with this agent is characterized by various parasympathetic effects as  sweating and salivation.</a:t>
            </a:r>
          </a:p>
        </p:txBody>
      </p:sp>
    </p:spTree>
    <p:extLst>
      <p:ext uri="{BB962C8B-B14F-4D97-AF65-F5344CB8AC3E}">
        <p14:creationId xmlns:p14="http://schemas.microsoft.com/office/powerpoint/2010/main" val="3237635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5244" y="911272"/>
            <a:ext cx="10304145" cy="1362075"/>
          </a:xfrm>
        </p:spPr>
        <p:txBody>
          <a:bodyPr>
            <a:noAutofit/>
          </a:bodyPr>
          <a:lstStyle/>
          <a:p>
            <a:r>
              <a:rPr lang="en-US" b="1" dirty="0">
                <a:solidFill>
                  <a:srgbClr val="FF0000"/>
                </a:solidFill>
              </a:rPr>
              <a:t>Indirect-acting cholinergic agonist</a:t>
            </a:r>
            <a:r>
              <a:rPr lang="en-US" dirty="0">
                <a:solidFill>
                  <a:srgbClr val="FF0000"/>
                </a:solidFill>
              </a:rPr>
              <a:t/>
            </a:r>
            <a:br>
              <a:rPr lang="en-US" dirty="0">
                <a:solidFill>
                  <a:srgbClr val="FF0000"/>
                </a:solidFill>
              </a:rPr>
            </a:br>
            <a:endParaRPr lang="ar-IQ" dirty="0">
              <a:solidFill>
                <a:srgbClr val="FF0000"/>
              </a:solidFill>
            </a:endParaRPr>
          </a:p>
        </p:txBody>
      </p:sp>
      <p:sp>
        <p:nvSpPr>
          <p:cNvPr id="3" name="عنصر نائب للمحتوى 2"/>
          <p:cNvSpPr>
            <a:spLocks noGrp="1"/>
          </p:cNvSpPr>
          <p:nvPr>
            <p:ph idx="1"/>
          </p:nvPr>
        </p:nvSpPr>
        <p:spPr>
          <a:xfrm>
            <a:off x="134604" y="2112608"/>
            <a:ext cx="10909362" cy="5393439"/>
          </a:xfrm>
        </p:spPr>
        <p:txBody>
          <a:bodyPr>
            <a:normAutofit/>
          </a:bodyPr>
          <a:lstStyle/>
          <a:p>
            <a:pPr algn="l" rtl="0"/>
            <a:r>
              <a:rPr lang="en-US" sz="4400" dirty="0"/>
              <a:t>these drugs can provoke a response at all </a:t>
            </a:r>
            <a:r>
              <a:rPr lang="en-US" sz="4400" dirty="0" err="1"/>
              <a:t>cholinoceptors</a:t>
            </a:r>
            <a:r>
              <a:rPr lang="en-US" sz="4400" dirty="0"/>
              <a:t> in the body, including both muscarinic and nicotinic.</a:t>
            </a:r>
          </a:p>
          <a:p>
            <a:pPr algn="l" rtl="0"/>
            <a:r>
              <a:rPr lang="en-US" sz="4400" dirty="0"/>
              <a:t>receptors of the ANS, as well as at the NMJ and in the brain</a:t>
            </a:r>
            <a:endParaRPr lang="ar-IQ" sz="4400" dirty="0"/>
          </a:p>
        </p:txBody>
      </p:sp>
    </p:spTree>
    <p:extLst>
      <p:ext uri="{BB962C8B-B14F-4D97-AF65-F5344CB8AC3E}">
        <p14:creationId xmlns:p14="http://schemas.microsoft.com/office/powerpoint/2010/main" val="3752348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5900" b="1" dirty="0">
                <a:solidFill>
                  <a:srgbClr val="00B050"/>
                </a:solidFill>
              </a:rPr>
              <a:t>Pharmacokinetics</a:t>
            </a:r>
            <a:endParaRPr lang="ar-IQ" sz="5900" dirty="0">
              <a:solidFill>
                <a:srgbClr val="00B050"/>
              </a:solidFill>
            </a:endParaRPr>
          </a:p>
        </p:txBody>
      </p:sp>
      <p:sp>
        <p:nvSpPr>
          <p:cNvPr id="3" name="عنصر نائب للمحتوى 2"/>
          <p:cNvSpPr>
            <a:spLocks noGrp="1"/>
          </p:cNvSpPr>
          <p:nvPr>
            <p:ph idx="1"/>
          </p:nvPr>
        </p:nvSpPr>
        <p:spPr>
          <a:xfrm>
            <a:off x="111461" y="1520899"/>
            <a:ext cx="11022667" cy="6660511"/>
          </a:xfrm>
        </p:spPr>
        <p:txBody>
          <a:bodyPr>
            <a:noAutofit/>
          </a:bodyPr>
          <a:lstStyle/>
          <a:p>
            <a:pPr algn="just" rtl="0"/>
            <a:r>
              <a:rPr lang="en-US" sz="4400" dirty="0"/>
              <a:t>Absorption of the </a:t>
            </a:r>
            <a:r>
              <a:rPr lang="en-US" sz="4400" b="1" dirty="0">
                <a:solidFill>
                  <a:srgbClr val="0070C0"/>
                </a:solidFill>
              </a:rPr>
              <a:t>quaternary </a:t>
            </a:r>
            <a:r>
              <a:rPr lang="en-US" sz="4400" b="1" dirty="0" err="1">
                <a:solidFill>
                  <a:srgbClr val="0070C0"/>
                </a:solidFill>
              </a:rPr>
              <a:t>carbamates</a:t>
            </a:r>
            <a:r>
              <a:rPr lang="en-US" sz="4400" b="1" dirty="0">
                <a:solidFill>
                  <a:srgbClr val="0070C0"/>
                </a:solidFill>
              </a:rPr>
              <a:t> </a:t>
            </a:r>
            <a:r>
              <a:rPr lang="en-US" sz="4400" dirty="0"/>
              <a:t>(</a:t>
            </a:r>
            <a:r>
              <a:rPr lang="en-US" sz="4400" b="1" dirty="0" err="1"/>
              <a:t>Edrophonium</a:t>
            </a:r>
            <a:r>
              <a:rPr lang="en-US" sz="4400" b="1" dirty="0"/>
              <a:t>, Neostigmine)</a:t>
            </a:r>
            <a:r>
              <a:rPr lang="en-US" sz="4400" dirty="0"/>
              <a:t> from the conjunctiva, skin, gut and lungs is poor</a:t>
            </a:r>
          </a:p>
          <a:p>
            <a:pPr algn="just" rtl="0"/>
            <a:r>
              <a:rPr lang="en-US" sz="4400" dirty="0"/>
              <a:t> negligible CNS  distribution.</a:t>
            </a:r>
          </a:p>
          <a:p>
            <a:pPr algn="just" rtl="0"/>
            <a:r>
              <a:rPr lang="en-US" sz="4400" dirty="0"/>
              <a:t> </a:t>
            </a:r>
            <a:r>
              <a:rPr lang="en-US" sz="4400" dirty="0" err="1"/>
              <a:t>Physostigmine</a:t>
            </a:r>
            <a:r>
              <a:rPr lang="en-US" sz="4400" dirty="0"/>
              <a:t>, is well absorbed from all sites It is distributed into CNS </a:t>
            </a:r>
          </a:p>
          <a:p>
            <a:pPr algn="just" rtl="0"/>
            <a:r>
              <a:rPr lang="en-US" sz="4400" dirty="0"/>
              <a:t>the duration of their effect is determined chiefly by the stability of the inhibitor-enzyme complex.</a:t>
            </a:r>
          </a:p>
          <a:p>
            <a:pPr algn="just" rtl="0"/>
            <a:endParaRPr lang="en-US" sz="4400" dirty="0"/>
          </a:p>
        </p:txBody>
      </p:sp>
    </p:spTree>
    <p:extLst>
      <p:ext uri="{BB962C8B-B14F-4D97-AF65-F5344CB8AC3E}">
        <p14:creationId xmlns:p14="http://schemas.microsoft.com/office/powerpoint/2010/main" val="839856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4765" y="224798"/>
            <a:ext cx="10999522" cy="7561381"/>
          </a:xfrm>
          <a:prstGeom prst="rect">
            <a:avLst/>
          </a:prstGeom>
        </p:spPr>
        <p:txBody>
          <a:bodyPr wrap="square" lIns="112095" tIns="56047" rIns="112095" bIns="56047">
            <a:spAutoFit/>
          </a:bodyPr>
          <a:lstStyle/>
          <a:p>
            <a:pPr marL="700716" indent="-700716" algn="just">
              <a:buFont typeface="Arial" pitchFamily="34" charset="0"/>
              <a:buChar char="•"/>
            </a:pPr>
            <a:r>
              <a:rPr lang="en-US" sz="4400" dirty="0"/>
              <a:t> </a:t>
            </a:r>
            <a:r>
              <a:rPr lang="en-US" sz="4400" b="1" dirty="0">
                <a:solidFill>
                  <a:srgbClr val="FF0000"/>
                </a:solidFill>
              </a:rPr>
              <a:t>Lipid-soluble agents </a:t>
            </a:r>
            <a:r>
              <a:rPr lang="en-US" sz="4400" dirty="0"/>
              <a:t>(</a:t>
            </a:r>
            <a:r>
              <a:rPr lang="en-US" sz="4400" dirty="0" err="1"/>
              <a:t>physostigmine</a:t>
            </a:r>
            <a:r>
              <a:rPr lang="en-US" sz="4400" dirty="0"/>
              <a:t> and organophosphates) have more marked muscarinic and CNS effects; stimulate ganglia but </a:t>
            </a:r>
            <a:r>
              <a:rPr lang="en-US" sz="4400" u="sng" dirty="0">
                <a:solidFill>
                  <a:srgbClr val="FF0000"/>
                </a:solidFill>
              </a:rPr>
              <a:t>action on skeletal muscles is less prominent</a:t>
            </a:r>
            <a:r>
              <a:rPr lang="en-US" sz="4400" u="sng" dirty="0" smtClean="0">
                <a:solidFill>
                  <a:srgbClr val="FF0000"/>
                </a:solidFill>
              </a:rPr>
              <a:t>.</a:t>
            </a:r>
            <a:endParaRPr lang="en-US" sz="4400" dirty="0"/>
          </a:p>
          <a:p>
            <a:pPr marL="700594" indent="-700594" algn="just">
              <a:buFont typeface="Wingdings" pitchFamily="2" charset="2"/>
              <a:buChar char="v"/>
            </a:pPr>
            <a:r>
              <a:rPr lang="en-US" sz="4400" b="1" dirty="0">
                <a:solidFill>
                  <a:srgbClr val="0070C0"/>
                </a:solidFill>
              </a:rPr>
              <a:t>Lipid-insoluble agents </a:t>
            </a:r>
            <a:r>
              <a:rPr lang="en-US" sz="4400" dirty="0"/>
              <a:t>(neostigmine, </a:t>
            </a:r>
            <a:r>
              <a:rPr lang="en-US" sz="4400" dirty="0" err="1"/>
              <a:t>pyridostigmine</a:t>
            </a:r>
            <a:r>
              <a:rPr lang="en-US" sz="4400" dirty="0"/>
              <a:t> and other quaternary ammonium compounds) </a:t>
            </a:r>
            <a:r>
              <a:rPr lang="en-US" sz="4400" u="sng" dirty="0">
                <a:solidFill>
                  <a:srgbClr val="FF0000"/>
                </a:solidFill>
              </a:rPr>
              <a:t>produce more marked effect on the skeletal muscles</a:t>
            </a:r>
            <a:r>
              <a:rPr lang="en-US" sz="4400" dirty="0"/>
              <a:t>, stimulate ganglia, they do not penetrate CNS and have no central effects.</a:t>
            </a:r>
          </a:p>
        </p:txBody>
      </p:sp>
    </p:spTree>
    <p:extLst>
      <p:ext uri="{BB962C8B-B14F-4D97-AF65-F5344CB8AC3E}">
        <p14:creationId xmlns:p14="http://schemas.microsoft.com/office/powerpoint/2010/main" val="1588856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2453" y="321483"/>
            <a:ext cx="10304145" cy="1362075"/>
          </a:xfrm>
        </p:spPr>
        <p:txBody>
          <a:bodyPr>
            <a:normAutofit/>
          </a:bodyPr>
          <a:lstStyle/>
          <a:p>
            <a:r>
              <a:rPr lang="en-US" sz="6600" b="1" dirty="0" err="1">
                <a:solidFill>
                  <a:srgbClr val="FF0000"/>
                </a:solidFill>
              </a:rPr>
              <a:t>Physostigmine</a:t>
            </a:r>
            <a:r>
              <a:rPr lang="en-US" sz="6600" b="1" dirty="0">
                <a:solidFill>
                  <a:srgbClr val="FF0000"/>
                </a:solidFill>
              </a:rPr>
              <a:t> </a:t>
            </a:r>
            <a:endParaRPr lang="ar-IQ" sz="6600" dirty="0">
              <a:solidFill>
                <a:srgbClr val="FF0000"/>
              </a:solidFill>
            </a:endParaRPr>
          </a:p>
        </p:txBody>
      </p:sp>
      <p:sp>
        <p:nvSpPr>
          <p:cNvPr id="3" name="عنصر نائب للمحتوى 2"/>
          <p:cNvSpPr>
            <a:spLocks noGrp="1"/>
          </p:cNvSpPr>
          <p:nvPr>
            <p:ph idx="1"/>
          </p:nvPr>
        </p:nvSpPr>
        <p:spPr>
          <a:xfrm>
            <a:off x="161925" y="1610312"/>
            <a:ext cx="11125199" cy="5393439"/>
          </a:xfrm>
        </p:spPr>
        <p:txBody>
          <a:bodyPr>
            <a:noAutofit/>
          </a:bodyPr>
          <a:lstStyle/>
          <a:p>
            <a:pPr algn="l" rtl="0"/>
            <a:r>
              <a:rPr lang="en-US" sz="4400" dirty="0">
                <a:latin typeface="Times New Roman" pitchFamily="18" charset="0"/>
                <a:cs typeface="Times New Roman" pitchFamily="18" charset="0"/>
              </a:rPr>
              <a:t>stimulates the muscarinic and nicotinic sites of the ANS.</a:t>
            </a:r>
          </a:p>
          <a:p>
            <a:pPr marL="0" indent="0">
              <a:buNone/>
            </a:pPr>
            <a:endParaRPr lang="en-US" sz="4400" dirty="0">
              <a:latin typeface="Times New Roman" pitchFamily="18" charset="0"/>
              <a:cs typeface="Times New Roman" pitchFamily="18" charset="0"/>
            </a:endParaRPr>
          </a:p>
          <a:p>
            <a:pPr algn="l" rtl="0"/>
            <a:r>
              <a:rPr lang="en-US" sz="4400" dirty="0">
                <a:latin typeface="Times New Roman" pitchFamily="18" charset="0"/>
                <a:cs typeface="Times New Roman" pitchFamily="18" charset="0"/>
              </a:rPr>
              <a:t>Its duration of action is about 30 minutes to 2 hours.</a:t>
            </a:r>
          </a:p>
          <a:p>
            <a:pPr marL="0" indent="0">
              <a:buNone/>
            </a:pPr>
            <a:endParaRPr lang="en-US" sz="4400" dirty="0">
              <a:latin typeface="Times New Roman" pitchFamily="18" charset="0"/>
              <a:cs typeface="Times New Roman" pitchFamily="18" charset="0"/>
            </a:endParaRPr>
          </a:p>
          <a:p>
            <a:pPr algn="l" rtl="0"/>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Physostigmine</a:t>
            </a:r>
            <a:r>
              <a:rPr lang="en-US" sz="4400" dirty="0">
                <a:latin typeface="Times New Roman" pitchFamily="18" charset="0"/>
                <a:cs typeface="Times New Roman" pitchFamily="18" charset="0"/>
              </a:rPr>
              <a:t> can enter and stimulate the cholinergic sites in the CNS.</a:t>
            </a:r>
          </a:p>
          <a:p>
            <a:pPr marL="0" indent="0">
              <a:buNone/>
            </a:pPr>
            <a:r>
              <a:rPr lang="en-US" sz="4400" dirty="0">
                <a:latin typeface="Times New Roman" pitchFamily="18" charset="0"/>
                <a:cs typeface="Times New Roman" pitchFamily="18" charset="0"/>
              </a:rPr>
              <a:t> </a:t>
            </a:r>
          </a:p>
          <a:p>
            <a:pPr marL="0" indent="0">
              <a:buNone/>
            </a:pPr>
            <a:r>
              <a:rPr lang="en-US" sz="4400" dirty="0">
                <a:latin typeface="Times New Roman" pitchFamily="18" charset="0"/>
                <a:cs typeface="Times New Roman" pitchFamily="18" charset="0"/>
              </a:rPr>
              <a:t> </a:t>
            </a:r>
          </a:p>
          <a:p>
            <a:pPr marL="0" indent="0">
              <a:buNone/>
            </a:pPr>
            <a:endParaRPr lang="ar-IQ" sz="4400" dirty="0">
              <a:latin typeface="Times New Roman" pitchFamily="18" charset="0"/>
              <a:cs typeface="Times New Roman" pitchFamily="18" charset="0"/>
            </a:endParaRPr>
          </a:p>
        </p:txBody>
      </p:sp>
    </p:spTree>
    <p:extLst>
      <p:ext uri="{BB962C8B-B14F-4D97-AF65-F5344CB8AC3E}">
        <p14:creationId xmlns:p14="http://schemas.microsoft.com/office/powerpoint/2010/main" val="2176074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4765" y="396417"/>
            <a:ext cx="10999522" cy="6884273"/>
          </a:xfrm>
          <a:prstGeom prst="rect">
            <a:avLst/>
          </a:prstGeom>
        </p:spPr>
        <p:txBody>
          <a:bodyPr wrap="square" lIns="112095" tIns="56047" rIns="112095" bIns="56047">
            <a:spAutoFit/>
          </a:bodyPr>
          <a:lstStyle/>
          <a:p>
            <a:pPr marL="700594" indent="-700594" algn="just">
              <a:buFont typeface="Wingdings" pitchFamily="2" charset="2"/>
              <a:buChar char="Ø"/>
            </a:pPr>
            <a:r>
              <a:rPr lang="en-US" sz="4400" dirty="0" err="1"/>
              <a:t>Diacylglycerol</a:t>
            </a:r>
            <a:r>
              <a:rPr lang="en-US" sz="4400" dirty="0"/>
              <a:t> activates protein kinase C, an enzyme that phosphorylates numerous proteins within the cell. </a:t>
            </a:r>
          </a:p>
          <a:p>
            <a:pPr algn="just" rtl="0"/>
            <a:r>
              <a:rPr lang="en-US" sz="4400" dirty="0"/>
              <a:t> </a:t>
            </a:r>
          </a:p>
          <a:p>
            <a:pPr marL="700594" indent="-700594" algn="just">
              <a:buFont typeface="Wingdings" pitchFamily="2" charset="2"/>
              <a:buChar char="Ø"/>
            </a:pPr>
            <a:r>
              <a:rPr lang="en-US" sz="4400" dirty="0"/>
              <a:t>activation of the M2 subtype on the cardiac muscle stimulates a G protein, designated </a:t>
            </a:r>
            <a:r>
              <a:rPr lang="en-US" sz="4400" dirty="0" err="1"/>
              <a:t>Gi</a:t>
            </a:r>
            <a:r>
              <a:rPr lang="en-US" sz="4400" dirty="0"/>
              <a:t>, that inhibits adenylyl </a:t>
            </a:r>
            <a:r>
              <a:rPr lang="en-US" sz="4400" dirty="0" err="1"/>
              <a:t>cyclase</a:t>
            </a:r>
            <a:r>
              <a:rPr lang="en-US" sz="4400" dirty="0"/>
              <a:t> and increases K+ conductance. the heart  responds with a decrease in rate and force of contraction.</a:t>
            </a:r>
          </a:p>
        </p:txBody>
      </p:sp>
    </p:spTree>
    <p:extLst>
      <p:ext uri="{BB962C8B-B14F-4D97-AF65-F5344CB8AC3E}">
        <p14:creationId xmlns:p14="http://schemas.microsoft.com/office/powerpoint/2010/main" val="1082060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4605" y="1036520"/>
            <a:ext cx="11089682" cy="5817714"/>
          </a:xfrm>
          <a:prstGeom prst="rect">
            <a:avLst/>
          </a:prstGeom>
        </p:spPr>
        <p:txBody>
          <a:bodyPr wrap="square" lIns="112095" tIns="56047" rIns="112095" bIns="56047">
            <a:spAutoFit/>
          </a:bodyPr>
          <a:lstStyle/>
          <a:p>
            <a:pPr algn="just" rtl="0"/>
            <a:r>
              <a:rPr lang="en-US" sz="5400" b="1" dirty="0">
                <a:solidFill>
                  <a:srgbClr val="00B0F0"/>
                </a:solidFill>
              </a:rPr>
              <a:t>Therapeutic uses:</a:t>
            </a:r>
          </a:p>
          <a:p>
            <a:pPr algn="just" rtl="0"/>
            <a:r>
              <a:rPr lang="en-US" sz="4900" b="1" dirty="0">
                <a:solidFill>
                  <a:srgbClr val="00B0F0"/>
                </a:solidFill>
              </a:rPr>
              <a:t> </a:t>
            </a:r>
          </a:p>
          <a:p>
            <a:pPr marL="350297" indent="-350297" algn="just">
              <a:buFont typeface="Wingdings" pitchFamily="2" charset="2"/>
              <a:buChar char="ü"/>
            </a:pPr>
            <a:r>
              <a:rPr lang="en-US" sz="4400" dirty="0"/>
              <a:t>The drug increases intestinal and bladder motility, so it's used in </a:t>
            </a:r>
            <a:r>
              <a:rPr lang="en-US" sz="4400" dirty="0" err="1"/>
              <a:t>atony</a:t>
            </a:r>
            <a:r>
              <a:rPr lang="en-US" sz="4400" dirty="0"/>
              <a:t> of either organ.</a:t>
            </a:r>
          </a:p>
          <a:p>
            <a:pPr algn="just" rtl="0"/>
            <a:r>
              <a:rPr lang="en-US" sz="4400" dirty="0"/>
              <a:t> </a:t>
            </a:r>
          </a:p>
          <a:p>
            <a:pPr marL="350297" indent="-350297" algn="just">
              <a:buFont typeface="Wingdings" pitchFamily="2" charset="2"/>
              <a:buChar char="ü"/>
            </a:pPr>
            <a:r>
              <a:rPr lang="en-US" sz="4400" dirty="0" err="1"/>
              <a:t>Physostigmine</a:t>
            </a:r>
            <a:r>
              <a:rPr lang="en-US" sz="4400" dirty="0"/>
              <a:t> is also used in the treatment of overdoses of drugs with anticholinergic actions, such as atropine.</a:t>
            </a:r>
          </a:p>
        </p:txBody>
      </p:sp>
    </p:spTree>
    <p:extLst>
      <p:ext uri="{BB962C8B-B14F-4D97-AF65-F5344CB8AC3E}">
        <p14:creationId xmlns:p14="http://schemas.microsoft.com/office/powerpoint/2010/main" val="4123325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4764" y="825463"/>
            <a:ext cx="10909362" cy="4972856"/>
          </a:xfrm>
          <a:prstGeom prst="rect">
            <a:avLst/>
          </a:prstGeom>
        </p:spPr>
        <p:txBody>
          <a:bodyPr wrap="square" lIns="112095" tIns="56047" rIns="112095" bIns="56047">
            <a:spAutoFit/>
          </a:bodyPr>
          <a:lstStyle/>
          <a:p>
            <a:pPr algn="just" rtl="0"/>
            <a:r>
              <a:rPr lang="en-US" sz="4900" b="1" dirty="0">
                <a:solidFill>
                  <a:srgbClr val="FF0000"/>
                </a:solidFill>
              </a:rPr>
              <a:t>Adverse effects:</a:t>
            </a:r>
            <a:r>
              <a:rPr lang="en-US" sz="4900" dirty="0">
                <a:solidFill>
                  <a:srgbClr val="FF0000"/>
                </a:solidFill>
              </a:rPr>
              <a:t> </a:t>
            </a:r>
          </a:p>
          <a:p>
            <a:pPr marL="700594" indent="-700594" algn="just">
              <a:buFont typeface="Wingdings" pitchFamily="2" charset="2"/>
              <a:buChar char="v"/>
            </a:pPr>
            <a:r>
              <a:rPr lang="en-US" sz="4400" dirty="0"/>
              <a:t>The effects of </a:t>
            </a:r>
            <a:r>
              <a:rPr lang="en-US" sz="4400" dirty="0" err="1"/>
              <a:t>physostigmine</a:t>
            </a:r>
            <a:r>
              <a:rPr lang="en-US" sz="4400" i="1" dirty="0"/>
              <a:t> </a:t>
            </a:r>
            <a:r>
              <a:rPr lang="en-US" sz="4400" dirty="0"/>
              <a:t>on the CNS may</a:t>
            </a:r>
            <a:r>
              <a:rPr lang="en-US" sz="4400" i="1" dirty="0"/>
              <a:t> </a:t>
            </a:r>
            <a:r>
              <a:rPr lang="en-US" sz="4400" dirty="0"/>
              <a:t>lead to convulsions when high doses are used.</a:t>
            </a:r>
          </a:p>
          <a:p>
            <a:pPr algn="just" rtl="0"/>
            <a:r>
              <a:rPr lang="en-US" sz="4400" dirty="0"/>
              <a:t> </a:t>
            </a:r>
          </a:p>
          <a:p>
            <a:pPr marL="700594" indent="-700594" algn="just">
              <a:buFont typeface="Wingdings" pitchFamily="2" charset="2"/>
              <a:buChar char="v"/>
            </a:pPr>
            <a:r>
              <a:rPr lang="en-US" sz="4400" dirty="0" err="1"/>
              <a:t>Bradycardia</a:t>
            </a:r>
            <a:r>
              <a:rPr lang="en-US" sz="4400" dirty="0"/>
              <a:t> and a</a:t>
            </a:r>
            <a:r>
              <a:rPr lang="en-US" sz="4400" i="1" dirty="0"/>
              <a:t> </a:t>
            </a:r>
            <a:r>
              <a:rPr lang="en-US" sz="4400" dirty="0"/>
              <a:t>fall in cardiac output may also occur.</a:t>
            </a:r>
          </a:p>
        </p:txBody>
      </p:sp>
    </p:spTree>
    <p:extLst>
      <p:ext uri="{BB962C8B-B14F-4D97-AF65-F5344CB8AC3E}">
        <p14:creationId xmlns:p14="http://schemas.microsoft.com/office/powerpoint/2010/main" val="530679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6600" b="1" dirty="0">
                <a:solidFill>
                  <a:srgbClr val="FF0000"/>
                </a:solidFill>
              </a:rPr>
              <a:t>Neostigmine</a:t>
            </a:r>
            <a:endParaRPr lang="en-US" sz="6600" dirty="0">
              <a:solidFill>
                <a:srgbClr val="FF0000"/>
              </a:solidFill>
            </a:endParaRPr>
          </a:p>
        </p:txBody>
      </p:sp>
      <p:sp>
        <p:nvSpPr>
          <p:cNvPr id="3" name="عنصر نائب للمحتوى 2"/>
          <p:cNvSpPr>
            <a:spLocks noGrp="1"/>
          </p:cNvSpPr>
          <p:nvPr>
            <p:ph idx="1"/>
          </p:nvPr>
        </p:nvSpPr>
        <p:spPr>
          <a:xfrm>
            <a:off x="238125" y="1683560"/>
            <a:ext cx="10972800" cy="5393439"/>
          </a:xfrm>
        </p:spPr>
        <p:txBody>
          <a:bodyPr>
            <a:noAutofit/>
          </a:bodyPr>
          <a:lstStyle/>
          <a:p>
            <a:pPr algn="just" rtl="0"/>
            <a:r>
              <a:rPr lang="en-US" sz="4400" dirty="0">
                <a:latin typeface="Times New Roman" pitchFamily="18" charset="0"/>
                <a:cs typeface="Times New Roman" pitchFamily="18" charset="0"/>
              </a:rPr>
              <a:t>is absorbed poorly from the GI</a:t>
            </a:r>
            <a:r>
              <a:rPr lang="en-US" sz="4400" b="1" dirty="0">
                <a:latin typeface="Times New Roman" pitchFamily="18" charset="0"/>
                <a:cs typeface="Times New Roman" pitchFamily="18" charset="0"/>
              </a:rPr>
              <a:t> </a:t>
            </a:r>
            <a:r>
              <a:rPr lang="en-US" sz="4400" dirty="0">
                <a:latin typeface="Times New Roman" pitchFamily="18" charset="0"/>
                <a:cs typeface="Times New Roman" pitchFamily="18" charset="0"/>
              </a:rPr>
              <a:t>tract, and does not enter the CNS. </a:t>
            </a:r>
          </a:p>
          <a:p>
            <a:pPr marL="0" indent="0" algn="just">
              <a:buNone/>
            </a:pPr>
            <a:endParaRPr lang="en-US" sz="4400" dirty="0">
              <a:latin typeface="Times New Roman" pitchFamily="18" charset="0"/>
              <a:cs typeface="Times New Roman" pitchFamily="18" charset="0"/>
            </a:endParaRPr>
          </a:p>
          <a:p>
            <a:pPr algn="just" rtl="0"/>
            <a:r>
              <a:rPr lang="en-US" sz="4400" dirty="0">
                <a:latin typeface="Times New Roman" pitchFamily="18" charset="0"/>
                <a:cs typeface="Times New Roman" pitchFamily="18" charset="0"/>
              </a:rPr>
              <a:t>Its effect on skeletal muscle is</a:t>
            </a:r>
            <a:r>
              <a:rPr lang="en-US" sz="4400" b="1" dirty="0">
                <a:latin typeface="Times New Roman" pitchFamily="18" charset="0"/>
                <a:cs typeface="Times New Roman" pitchFamily="18" charset="0"/>
              </a:rPr>
              <a:t> </a:t>
            </a:r>
            <a:r>
              <a:rPr lang="en-US" sz="4400" dirty="0">
                <a:latin typeface="Times New Roman" pitchFamily="18" charset="0"/>
                <a:cs typeface="Times New Roman" pitchFamily="18" charset="0"/>
              </a:rPr>
              <a:t>greater than that of </a:t>
            </a:r>
            <a:r>
              <a:rPr lang="en-US" sz="4400" dirty="0" err="1">
                <a:latin typeface="Times New Roman" pitchFamily="18" charset="0"/>
                <a:cs typeface="Times New Roman" pitchFamily="18" charset="0"/>
              </a:rPr>
              <a:t>physostigmine</a:t>
            </a:r>
            <a:r>
              <a:rPr lang="en-US" sz="4400" dirty="0">
                <a:latin typeface="Times New Roman" pitchFamily="18" charset="0"/>
                <a:cs typeface="Times New Roman" pitchFamily="18" charset="0"/>
              </a:rPr>
              <a:t>.</a:t>
            </a:r>
          </a:p>
          <a:p>
            <a:pPr marL="0" indent="0" algn="just">
              <a:buNone/>
            </a:pPr>
            <a:endParaRPr lang="en-US" sz="4400" dirty="0">
              <a:latin typeface="Times New Roman" pitchFamily="18" charset="0"/>
              <a:cs typeface="Times New Roman" pitchFamily="18" charset="0"/>
            </a:endParaRPr>
          </a:p>
          <a:p>
            <a:pPr algn="just" rtl="0"/>
            <a:r>
              <a:rPr lang="en-US" sz="4400" dirty="0">
                <a:latin typeface="Times New Roman" pitchFamily="18" charset="0"/>
                <a:cs typeface="Times New Roman" pitchFamily="18" charset="0"/>
              </a:rPr>
              <a:t>Neostigmine</a:t>
            </a:r>
            <a:r>
              <a:rPr lang="en-US" sz="4400" i="1" dirty="0">
                <a:latin typeface="Times New Roman" pitchFamily="18" charset="0"/>
                <a:cs typeface="Times New Roman" pitchFamily="18" charset="0"/>
              </a:rPr>
              <a:t> </a:t>
            </a:r>
            <a:r>
              <a:rPr lang="en-US" sz="4400" dirty="0">
                <a:latin typeface="Times New Roman" pitchFamily="18" charset="0"/>
                <a:cs typeface="Times New Roman" pitchFamily="18" charset="0"/>
              </a:rPr>
              <a:t>has duration of</a:t>
            </a:r>
            <a:r>
              <a:rPr lang="en-US" sz="4400" b="1" dirty="0">
                <a:latin typeface="Times New Roman" pitchFamily="18" charset="0"/>
                <a:cs typeface="Times New Roman" pitchFamily="18" charset="0"/>
              </a:rPr>
              <a:t> </a:t>
            </a:r>
            <a:r>
              <a:rPr lang="en-US" sz="4400" dirty="0">
                <a:latin typeface="Times New Roman" pitchFamily="18" charset="0"/>
                <a:cs typeface="Times New Roman" pitchFamily="18" charset="0"/>
              </a:rPr>
              <a:t>action of 30 minutes to 2 hours.</a:t>
            </a:r>
          </a:p>
          <a:p>
            <a:pPr marL="0" indent="0" algn="just">
              <a:buNone/>
            </a:pPr>
            <a:r>
              <a:rPr lang="en-US" sz="4400" b="1"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a:p>
            <a:pPr marL="0" indent="0" algn="just">
              <a:buNone/>
            </a:pPr>
            <a:r>
              <a:rPr lang="en-US" sz="4400" dirty="0">
                <a:latin typeface="Times New Roman" pitchFamily="18" charset="0"/>
                <a:cs typeface="Times New Roman" pitchFamily="18" charset="0"/>
              </a:rPr>
              <a:t> </a:t>
            </a:r>
          </a:p>
          <a:p>
            <a:pPr algn="just"/>
            <a:endParaRPr lang="ar-IQ" sz="4400" dirty="0">
              <a:latin typeface="Times New Roman" pitchFamily="18" charset="0"/>
              <a:cs typeface="Times New Roman" pitchFamily="18" charset="0"/>
            </a:endParaRPr>
          </a:p>
        </p:txBody>
      </p:sp>
    </p:spTree>
    <p:extLst>
      <p:ext uri="{BB962C8B-B14F-4D97-AF65-F5344CB8AC3E}">
        <p14:creationId xmlns:p14="http://schemas.microsoft.com/office/powerpoint/2010/main" val="1852787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05084" y="396417"/>
            <a:ext cx="10729042" cy="5393439"/>
          </a:xfrm>
        </p:spPr>
        <p:txBody>
          <a:bodyPr>
            <a:noAutofit/>
          </a:bodyPr>
          <a:lstStyle/>
          <a:p>
            <a:pPr marL="0" indent="0" algn="just">
              <a:buNone/>
            </a:pPr>
            <a:r>
              <a:rPr lang="en-US" sz="4400" b="1" dirty="0">
                <a:solidFill>
                  <a:srgbClr val="00B0F0"/>
                </a:solidFill>
                <a:latin typeface="Times New Roman" pitchFamily="18" charset="0"/>
                <a:cs typeface="Times New Roman" pitchFamily="18" charset="0"/>
              </a:rPr>
              <a:t>Therapeutic uses:-</a:t>
            </a:r>
          </a:p>
          <a:p>
            <a:pPr algn="just" rtl="0"/>
            <a:r>
              <a:rPr lang="en-US" sz="4400" dirty="0">
                <a:latin typeface="Times New Roman" pitchFamily="18" charset="0"/>
                <a:cs typeface="Times New Roman" pitchFamily="18" charset="0"/>
              </a:rPr>
              <a:t> It is used to stimulate the bladder and GI tract.</a:t>
            </a:r>
          </a:p>
          <a:p>
            <a:pPr marL="0" indent="0" algn="just" rtl="0">
              <a:buNone/>
            </a:pPr>
            <a:r>
              <a:rPr lang="en-US" sz="4400" b="1" dirty="0" smtClean="0">
                <a:latin typeface="Times New Roman" pitchFamily="18" charset="0"/>
                <a:cs typeface="Times New Roman" pitchFamily="18" charset="0"/>
              </a:rPr>
              <a:t> </a:t>
            </a:r>
            <a:endParaRPr lang="en-US" sz="4400" b="1" dirty="0">
              <a:latin typeface="Times New Roman" pitchFamily="18" charset="0"/>
              <a:cs typeface="Times New Roman" pitchFamily="18" charset="0"/>
            </a:endParaRPr>
          </a:p>
          <a:p>
            <a:pPr algn="just" rtl="0"/>
            <a:r>
              <a:rPr lang="en-US" sz="4400" i="1" dirty="0">
                <a:latin typeface="Times New Roman" pitchFamily="18" charset="0"/>
                <a:cs typeface="Times New Roman" pitchFamily="18" charset="0"/>
              </a:rPr>
              <a:t>Neostigmine </a:t>
            </a:r>
            <a:r>
              <a:rPr lang="en-US" sz="4400" dirty="0">
                <a:latin typeface="Times New Roman" pitchFamily="18" charset="0"/>
                <a:cs typeface="Times New Roman" pitchFamily="18" charset="0"/>
              </a:rPr>
              <a:t>is also used to manage symptoms of myasthenia gravis.</a:t>
            </a:r>
          </a:p>
          <a:p>
            <a:pPr marL="0" indent="0" algn="just">
              <a:buNone/>
            </a:pPr>
            <a:r>
              <a:rPr lang="en-US" sz="4400" b="1"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a:p>
            <a:pPr marL="0" indent="0" algn="just">
              <a:buNone/>
            </a:pPr>
            <a:r>
              <a:rPr lang="en-US" sz="4400" dirty="0">
                <a:latin typeface="Times New Roman" pitchFamily="18" charset="0"/>
                <a:cs typeface="Times New Roman" pitchFamily="18" charset="0"/>
              </a:rPr>
              <a:t> </a:t>
            </a:r>
          </a:p>
          <a:p>
            <a:pPr algn="just"/>
            <a:endParaRPr lang="ar-IQ" sz="4400" dirty="0">
              <a:latin typeface="Times New Roman" pitchFamily="18" charset="0"/>
              <a:cs typeface="Times New Roman" pitchFamily="18" charset="0"/>
            </a:endParaRPr>
          </a:p>
        </p:txBody>
      </p:sp>
    </p:spTree>
    <p:extLst>
      <p:ext uri="{BB962C8B-B14F-4D97-AF65-F5344CB8AC3E}">
        <p14:creationId xmlns:p14="http://schemas.microsoft.com/office/powerpoint/2010/main" val="712617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4765" y="1524502"/>
            <a:ext cx="10999522" cy="5393439"/>
          </a:xfrm>
        </p:spPr>
        <p:txBody>
          <a:bodyPr>
            <a:normAutofit/>
          </a:bodyPr>
          <a:lstStyle/>
          <a:p>
            <a:pPr marL="0" indent="0" algn="just">
              <a:buNone/>
            </a:pPr>
            <a:r>
              <a:rPr lang="en-US" sz="5400" b="1" dirty="0">
                <a:solidFill>
                  <a:srgbClr val="FF0000"/>
                </a:solidFill>
                <a:latin typeface="Times New Roman" pitchFamily="18" charset="0"/>
                <a:cs typeface="Times New Roman" pitchFamily="18" charset="0"/>
              </a:rPr>
              <a:t>Adverse effects:</a:t>
            </a:r>
            <a:r>
              <a:rPr lang="en-US" sz="5400" dirty="0">
                <a:solidFill>
                  <a:srgbClr val="FF0000"/>
                </a:solidFill>
                <a:latin typeface="Times New Roman" pitchFamily="18" charset="0"/>
                <a:cs typeface="Times New Roman" pitchFamily="18" charset="0"/>
              </a:rPr>
              <a:t> </a:t>
            </a:r>
          </a:p>
          <a:p>
            <a:pPr algn="just" rtl="0"/>
            <a:r>
              <a:rPr lang="en-US" sz="4400" dirty="0">
                <a:latin typeface="Times New Roman" pitchFamily="18" charset="0"/>
                <a:cs typeface="Times New Roman" pitchFamily="18" charset="0"/>
              </a:rPr>
              <a:t>salivation, flushing,</a:t>
            </a:r>
            <a:r>
              <a:rPr lang="en-US" sz="4400" b="1" dirty="0">
                <a:latin typeface="Times New Roman" pitchFamily="18" charset="0"/>
                <a:cs typeface="Times New Roman" pitchFamily="18" charset="0"/>
              </a:rPr>
              <a:t> </a:t>
            </a:r>
            <a:r>
              <a:rPr lang="en-US" sz="4400" dirty="0">
                <a:latin typeface="Times New Roman" pitchFamily="18" charset="0"/>
                <a:cs typeface="Times New Roman" pitchFamily="18" charset="0"/>
              </a:rPr>
              <a:t>decreased blood pressure, nausea, abdominal pain, diarrhea, and bronchospasm.  </a:t>
            </a:r>
            <a:endParaRPr lang="ar-IQ" sz="4400" dirty="0">
              <a:latin typeface="Times New Roman" pitchFamily="18" charset="0"/>
              <a:cs typeface="Times New Roman" pitchFamily="18" charset="0"/>
            </a:endParaRPr>
          </a:p>
        </p:txBody>
      </p:sp>
    </p:spTree>
    <p:extLst>
      <p:ext uri="{BB962C8B-B14F-4D97-AF65-F5344CB8AC3E}">
        <p14:creationId xmlns:p14="http://schemas.microsoft.com/office/powerpoint/2010/main" val="2516238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1925" y="482224"/>
            <a:ext cx="11062361" cy="6361053"/>
          </a:xfrm>
          <a:prstGeom prst="rect">
            <a:avLst/>
          </a:prstGeom>
        </p:spPr>
        <p:txBody>
          <a:bodyPr wrap="square" lIns="112095" tIns="56047" rIns="112095" bIns="56047">
            <a:spAutoFit/>
          </a:bodyPr>
          <a:lstStyle/>
          <a:p>
            <a:pPr marL="700594" indent="-700594" algn="just">
              <a:buFont typeface="Arial" pitchFamily="34" charset="0"/>
              <a:buChar char="•"/>
            </a:pPr>
            <a:r>
              <a:rPr lang="en-US" sz="5400" b="1" u="sng" dirty="0">
                <a:solidFill>
                  <a:srgbClr val="FF0000"/>
                </a:solidFill>
                <a:latin typeface="Times New Roman" pitchFamily="18" charset="0"/>
                <a:cs typeface="Times New Roman" pitchFamily="18" charset="0"/>
              </a:rPr>
              <a:t>organophosphate</a:t>
            </a:r>
            <a:r>
              <a:rPr lang="en-US" sz="5400" dirty="0">
                <a:latin typeface="Times New Roman" pitchFamily="18" charset="0"/>
                <a:cs typeface="Times New Roman" pitchFamily="18" charset="0"/>
              </a:rPr>
              <a:t> </a:t>
            </a:r>
            <a:r>
              <a:rPr lang="en-US" sz="4400" dirty="0">
                <a:latin typeface="Times New Roman" pitchFamily="18" charset="0"/>
                <a:cs typeface="Times New Roman" pitchFamily="18" charset="0"/>
              </a:rPr>
              <a:t>compounds  bind </a:t>
            </a:r>
            <a:r>
              <a:rPr lang="en-US" sz="4400" b="1" dirty="0">
                <a:solidFill>
                  <a:srgbClr val="0070C0"/>
                </a:solidFill>
                <a:latin typeface="Times New Roman" pitchFamily="18" charset="0"/>
                <a:cs typeface="Times New Roman" pitchFamily="18" charset="0"/>
              </a:rPr>
              <a:t>covalently to </a:t>
            </a:r>
            <a:r>
              <a:rPr lang="en-US" sz="4400" b="1" dirty="0" err="1">
                <a:solidFill>
                  <a:srgbClr val="0070C0"/>
                </a:solidFill>
                <a:latin typeface="Times New Roman" pitchFamily="18" charset="0"/>
                <a:cs typeface="Times New Roman" pitchFamily="18" charset="0"/>
              </a:rPr>
              <a:t>AChE</a:t>
            </a:r>
            <a:r>
              <a:rPr lang="en-US" sz="4400" dirty="0">
                <a:latin typeface="Times New Roman" pitchFamily="18" charset="0"/>
                <a:cs typeface="Times New Roman" pitchFamily="18" charset="0"/>
              </a:rPr>
              <a:t>. </a:t>
            </a:r>
            <a:endParaRPr lang="en-US" sz="4400" dirty="0" smtClean="0">
              <a:latin typeface="Times New Roman" pitchFamily="18" charset="0"/>
              <a:cs typeface="Times New Roman" pitchFamily="18" charset="0"/>
            </a:endParaRPr>
          </a:p>
          <a:p>
            <a:pPr marL="700594" indent="-700594" algn="just">
              <a:buFont typeface="Arial" pitchFamily="34" charset="0"/>
              <a:buChar char="•"/>
            </a:pPr>
            <a:r>
              <a:rPr lang="en-US" sz="4400" dirty="0" smtClean="0">
                <a:latin typeface="Times New Roman" pitchFamily="18" charset="0"/>
                <a:cs typeface="Times New Roman" pitchFamily="18" charset="0"/>
              </a:rPr>
              <a:t>The </a:t>
            </a:r>
            <a:r>
              <a:rPr lang="en-US" sz="4400" dirty="0">
                <a:latin typeface="Times New Roman" pitchFamily="18" charset="0"/>
                <a:cs typeface="Times New Roman" pitchFamily="18" charset="0"/>
              </a:rPr>
              <a:t>result is a long-lasting increase in </a:t>
            </a:r>
            <a:r>
              <a:rPr lang="en-US" sz="4400" dirty="0" err="1">
                <a:latin typeface="Times New Roman" pitchFamily="18" charset="0"/>
                <a:cs typeface="Times New Roman" pitchFamily="18" charset="0"/>
              </a:rPr>
              <a:t>ACh</a:t>
            </a:r>
            <a:r>
              <a:rPr lang="en-US" sz="4400" dirty="0">
                <a:latin typeface="Times New Roman" pitchFamily="18" charset="0"/>
                <a:cs typeface="Times New Roman" pitchFamily="18" charset="0"/>
              </a:rPr>
              <a:t> at  all sites where it is released.</a:t>
            </a:r>
          </a:p>
          <a:p>
            <a:pPr algn="just" rtl="0"/>
            <a:r>
              <a:rPr lang="en-US" sz="4400" dirty="0">
                <a:latin typeface="Times New Roman" pitchFamily="18" charset="0"/>
                <a:cs typeface="Times New Roman" pitchFamily="18" charset="0"/>
              </a:rPr>
              <a:t> </a:t>
            </a:r>
          </a:p>
          <a:p>
            <a:pPr marL="700594" indent="-700594" algn="just">
              <a:buFont typeface="Arial" pitchFamily="34" charset="0"/>
              <a:buChar char="•"/>
            </a:pPr>
            <a:r>
              <a:rPr lang="en-US" sz="4400" dirty="0">
                <a:latin typeface="Times New Roman" pitchFamily="18" charset="0"/>
                <a:cs typeface="Times New Roman" pitchFamily="18" charset="0"/>
              </a:rPr>
              <a:t>toxic agents and were developed by the </a:t>
            </a:r>
            <a:r>
              <a:rPr lang="en-US" sz="4400" b="1" dirty="0">
                <a:solidFill>
                  <a:srgbClr val="C00000"/>
                </a:solidFill>
                <a:latin typeface="Times New Roman" pitchFamily="18" charset="0"/>
                <a:cs typeface="Times New Roman" pitchFamily="18" charset="0"/>
              </a:rPr>
              <a:t>military as nerve agents</a:t>
            </a:r>
            <a:r>
              <a:rPr lang="en-US" sz="4400" dirty="0">
                <a:latin typeface="Times New Roman" pitchFamily="18" charset="0"/>
                <a:cs typeface="Times New Roman" pitchFamily="18" charset="0"/>
              </a:rPr>
              <a:t>. </a:t>
            </a:r>
          </a:p>
          <a:p>
            <a:pPr marL="700594" indent="-700594" algn="just">
              <a:buFont typeface="Arial" pitchFamily="34" charset="0"/>
              <a:buChar char="•"/>
            </a:pPr>
            <a:r>
              <a:rPr lang="en-US" sz="4400" dirty="0">
                <a:latin typeface="Times New Roman" pitchFamily="18" charset="0"/>
                <a:cs typeface="Times New Roman" pitchFamily="18" charset="0"/>
              </a:rPr>
              <a:t>compounds, such as </a:t>
            </a:r>
            <a:r>
              <a:rPr lang="en-US" sz="4400" b="1" dirty="0">
                <a:solidFill>
                  <a:srgbClr val="C00000"/>
                </a:solidFill>
                <a:latin typeface="Times New Roman" pitchFamily="18" charset="0"/>
                <a:cs typeface="Times New Roman" pitchFamily="18" charset="0"/>
              </a:rPr>
              <a:t>parathion</a:t>
            </a:r>
            <a:r>
              <a:rPr lang="en-US" sz="4400" i="1" dirty="0">
                <a:latin typeface="Times New Roman" pitchFamily="18" charset="0"/>
                <a:cs typeface="Times New Roman" pitchFamily="18" charset="0"/>
              </a:rPr>
              <a:t> </a:t>
            </a:r>
            <a:r>
              <a:rPr lang="en-US" sz="4400" dirty="0">
                <a:latin typeface="Times New Roman" pitchFamily="18" charset="0"/>
                <a:cs typeface="Times New Roman" pitchFamily="18" charset="0"/>
              </a:rPr>
              <a:t>and </a:t>
            </a:r>
            <a:r>
              <a:rPr lang="en-US" sz="4400" b="1" dirty="0" err="1">
                <a:solidFill>
                  <a:srgbClr val="C00000"/>
                </a:solidFill>
                <a:latin typeface="Times New Roman" pitchFamily="18" charset="0"/>
                <a:cs typeface="Times New Roman" pitchFamily="18" charset="0"/>
              </a:rPr>
              <a:t>malathion</a:t>
            </a:r>
            <a:r>
              <a:rPr lang="en-US" sz="4400" dirty="0">
                <a:latin typeface="Times New Roman" pitchFamily="18" charset="0"/>
                <a:cs typeface="Times New Roman" pitchFamily="18" charset="0"/>
              </a:rPr>
              <a:t>, are used as </a:t>
            </a:r>
            <a:r>
              <a:rPr lang="en-US" sz="4400" b="1" dirty="0">
                <a:solidFill>
                  <a:srgbClr val="C00000"/>
                </a:solidFill>
                <a:latin typeface="Times New Roman" pitchFamily="18" charset="0"/>
                <a:cs typeface="Times New Roman" pitchFamily="18" charset="0"/>
              </a:rPr>
              <a:t>insecticides</a:t>
            </a:r>
            <a:r>
              <a:rPr lang="en-US" sz="4400" dirty="0">
                <a:latin typeface="Times New Roman" pitchFamily="18" charset="0"/>
                <a:cs typeface="Times New Roman" pitchFamily="18" charset="0"/>
              </a:rPr>
              <a:t>.</a:t>
            </a:r>
          </a:p>
        </p:txBody>
      </p:sp>
    </p:spTree>
    <p:extLst>
      <p:ext uri="{BB962C8B-B14F-4D97-AF65-F5344CB8AC3E}">
        <p14:creationId xmlns:p14="http://schemas.microsoft.com/office/powerpoint/2010/main" val="521438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39" y="428625"/>
            <a:ext cx="11193395" cy="6781800"/>
          </a:xfrm>
        </p:spPr>
        <p:txBody>
          <a:bodyPr>
            <a:noAutofit/>
          </a:bodyPr>
          <a:lstStyle/>
          <a:p>
            <a:pPr algn="just" rtl="0"/>
            <a:r>
              <a:rPr lang="en-US" sz="4000" b="1" dirty="0">
                <a:solidFill>
                  <a:srgbClr val="FF0000"/>
                </a:solidFill>
                <a:latin typeface="Times New Roman" pitchFamily="18" charset="0"/>
                <a:cs typeface="Times New Roman" pitchFamily="18" charset="0"/>
              </a:rPr>
              <a:t>Organophosphates</a:t>
            </a:r>
            <a:r>
              <a:rPr lang="en-US" sz="4000" i="1" dirty="0">
                <a:solidFill>
                  <a:srgbClr val="FF0000"/>
                </a:solidFill>
                <a:latin typeface="Times New Roman" pitchFamily="18" charset="0"/>
                <a:cs typeface="Times New Roman" pitchFamily="18" charset="0"/>
              </a:rPr>
              <a:t> </a:t>
            </a:r>
            <a:r>
              <a:rPr lang="en-US" sz="4000" dirty="0">
                <a:latin typeface="Times New Roman" pitchFamily="18" charset="0"/>
                <a:cs typeface="Times New Roman" pitchFamily="18" charset="0"/>
              </a:rPr>
              <a:t>are absorbed from all sites including intact skin and lungs</a:t>
            </a:r>
            <a:r>
              <a:rPr lang="en-US" sz="4000" dirty="0" smtClean="0">
                <a:latin typeface="Times New Roman" pitchFamily="18" charset="0"/>
                <a:cs typeface="Times New Roman" pitchFamily="18" charset="0"/>
              </a:rPr>
              <a:t>. </a:t>
            </a:r>
          </a:p>
          <a:p>
            <a:pPr marL="0" indent="0" algn="just" rtl="0">
              <a:buNone/>
            </a:pPr>
            <a:endParaRPr lang="en-US" sz="4000" dirty="0">
              <a:latin typeface="Times New Roman" pitchFamily="18" charset="0"/>
              <a:cs typeface="Times New Roman" pitchFamily="18" charset="0"/>
            </a:endParaRPr>
          </a:p>
          <a:p>
            <a:pPr algn="just" rtl="0"/>
            <a:r>
              <a:rPr lang="en-US" sz="4000" dirty="0">
                <a:latin typeface="Times New Roman" pitchFamily="18" charset="0"/>
                <a:cs typeface="Times New Roman" pitchFamily="18" charset="0"/>
              </a:rPr>
              <a:t>Many of these drugs are extremely toxic and were developed by the </a:t>
            </a:r>
            <a:r>
              <a:rPr lang="en-US" sz="4000" b="1" dirty="0">
                <a:solidFill>
                  <a:srgbClr val="00B050"/>
                </a:solidFill>
                <a:latin typeface="Times New Roman" pitchFamily="18" charset="0"/>
                <a:cs typeface="Times New Roman" pitchFamily="18" charset="0"/>
              </a:rPr>
              <a:t>military as nerve agents</a:t>
            </a:r>
            <a:r>
              <a:rPr lang="en-US" sz="4000" dirty="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a:p>
            <a:pPr marL="0" indent="0" algn="just" rtl="0">
              <a:buNone/>
            </a:pPr>
            <a:endParaRPr lang="en-US" sz="4000" dirty="0">
              <a:latin typeface="Times New Roman" pitchFamily="18" charset="0"/>
              <a:cs typeface="Times New Roman" pitchFamily="18" charset="0"/>
            </a:endParaRPr>
          </a:p>
          <a:p>
            <a:pPr algn="just" rtl="0"/>
            <a:r>
              <a:rPr lang="en-US" sz="4000" dirty="0">
                <a:latin typeface="Times New Roman" pitchFamily="18" charset="0"/>
                <a:cs typeface="Times New Roman" pitchFamily="18" charset="0"/>
              </a:rPr>
              <a:t>Related compounds, such as </a:t>
            </a:r>
            <a:r>
              <a:rPr lang="en-US" sz="4000" b="1" i="1" dirty="0">
                <a:solidFill>
                  <a:srgbClr val="0070C0"/>
                </a:solidFill>
                <a:latin typeface="Times New Roman" pitchFamily="18" charset="0"/>
                <a:cs typeface="Times New Roman" pitchFamily="18" charset="0"/>
              </a:rPr>
              <a:t>parathion </a:t>
            </a:r>
            <a:r>
              <a:rPr lang="en-US" sz="4000" b="1" dirty="0">
                <a:solidFill>
                  <a:srgbClr val="0070C0"/>
                </a:solidFill>
                <a:latin typeface="Times New Roman" pitchFamily="18" charset="0"/>
                <a:cs typeface="Times New Roman" pitchFamily="18" charset="0"/>
              </a:rPr>
              <a:t>and </a:t>
            </a:r>
            <a:r>
              <a:rPr lang="en-US" sz="4000" b="1" i="1" dirty="0" err="1">
                <a:solidFill>
                  <a:srgbClr val="0070C0"/>
                </a:solidFill>
                <a:latin typeface="Times New Roman" pitchFamily="18" charset="0"/>
                <a:cs typeface="Times New Roman" pitchFamily="18" charset="0"/>
              </a:rPr>
              <a:t>malathion</a:t>
            </a:r>
            <a:r>
              <a:rPr lang="en-US" sz="4000" b="1" dirty="0">
                <a:solidFill>
                  <a:srgbClr val="0070C0"/>
                </a:solidFill>
                <a:latin typeface="Times New Roman" pitchFamily="18" charset="0"/>
                <a:cs typeface="Times New Roman" pitchFamily="18" charset="0"/>
              </a:rPr>
              <a:t>, are used as insecticides</a:t>
            </a:r>
            <a:r>
              <a:rPr lang="en-US" sz="4000" b="1" dirty="0" smtClean="0">
                <a:solidFill>
                  <a:srgbClr val="0070C0"/>
                </a:solidFill>
                <a:latin typeface="Times New Roman" pitchFamily="18" charset="0"/>
                <a:cs typeface="Times New Roman" pitchFamily="18" charset="0"/>
              </a:rPr>
              <a:t>.</a:t>
            </a:r>
          </a:p>
          <a:p>
            <a:pPr marL="0" indent="0" algn="just" rtl="0">
              <a:buNone/>
            </a:pPr>
            <a:endParaRPr lang="en-US" sz="4000" b="1" dirty="0">
              <a:solidFill>
                <a:srgbClr val="0070C0"/>
              </a:solidFill>
              <a:latin typeface="Times New Roman" pitchFamily="18" charset="0"/>
              <a:cs typeface="Times New Roman" pitchFamily="18" charset="0"/>
            </a:endParaRPr>
          </a:p>
          <a:p>
            <a:pPr algn="just" rtl="0"/>
            <a:r>
              <a:rPr lang="en-US" sz="4000" dirty="0">
                <a:latin typeface="Times New Roman" pitchFamily="18" charset="0"/>
                <a:cs typeface="Times New Roman" pitchFamily="18" charset="0"/>
              </a:rPr>
              <a:t>The major source of intoxications is pesticide use in agriculture and in the home. </a:t>
            </a:r>
          </a:p>
          <a:p>
            <a:pPr marL="0" indent="0" algn="just">
              <a:buNone/>
            </a:pP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1279594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716" y="361008"/>
            <a:ext cx="11041514" cy="5393439"/>
          </a:xfrm>
        </p:spPr>
        <p:txBody>
          <a:bodyPr>
            <a:noAutofit/>
          </a:bodyPr>
          <a:lstStyle/>
          <a:p>
            <a:pPr algn="just" rtl="0"/>
            <a:r>
              <a:rPr lang="en-US" sz="4000" dirty="0" smtClean="0">
                <a:latin typeface="Times New Roman" pitchFamily="18" charset="0"/>
                <a:cs typeface="Times New Roman" pitchFamily="18" charset="0"/>
              </a:rPr>
              <a:t>chemical </a:t>
            </a:r>
            <a:r>
              <a:rPr lang="en-US" sz="4000" dirty="0">
                <a:latin typeface="Times New Roman" pitchFamily="18" charset="0"/>
                <a:cs typeface="Times New Roman" pitchFamily="18" charset="0"/>
              </a:rPr>
              <a:t>warfare agents </a:t>
            </a:r>
            <a:r>
              <a:rPr lang="en-US" sz="4000" b="1" dirty="0">
                <a:solidFill>
                  <a:srgbClr val="FF0000"/>
                </a:solidFill>
                <a:latin typeface="Times New Roman" pitchFamily="18" charset="0"/>
                <a:cs typeface="Times New Roman" pitchFamily="18" charset="0"/>
              </a:rPr>
              <a:t>(</a:t>
            </a:r>
            <a:r>
              <a:rPr lang="en-US" sz="4000" b="1" dirty="0" err="1">
                <a:solidFill>
                  <a:srgbClr val="FF0000"/>
                </a:solidFill>
                <a:latin typeface="Times New Roman" pitchFamily="18" charset="0"/>
                <a:cs typeface="Times New Roman" pitchFamily="18" charset="0"/>
              </a:rPr>
              <a:t>soman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sarin</a:t>
            </a:r>
            <a:r>
              <a:rPr lang="en-US" sz="4000" b="1" dirty="0">
                <a:solidFill>
                  <a:srgbClr val="FF0000"/>
                </a:solidFill>
                <a:latin typeface="Times New Roman" pitchFamily="18" charset="0"/>
                <a:cs typeface="Times New Roman" pitchFamily="18" charset="0"/>
              </a:rPr>
              <a:t>, VX) </a:t>
            </a:r>
            <a:r>
              <a:rPr lang="en-US" sz="4000" dirty="0" smtClean="0">
                <a:latin typeface="Times New Roman" pitchFamily="18" charset="0"/>
                <a:cs typeface="Times New Roman" pitchFamily="18" charset="0"/>
              </a:rPr>
              <a:t>The </a:t>
            </a:r>
          </a:p>
          <a:p>
            <a:pPr algn="just" rtl="0"/>
            <a:r>
              <a:rPr lang="en-US" sz="4000" b="1" u="sng" dirty="0" smtClean="0">
                <a:solidFill>
                  <a:srgbClr val="00B050"/>
                </a:solidFill>
                <a:latin typeface="Times New Roman" pitchFamily="18" charset="0"/>
                <a:cs typeface="Times New Roman" pitchFamily="18" charset="0"/>
              </a:rPr>
              <a:t>initial </a:t>
            </a:r>
            <a:r>
              <a:rPr lang="en-US" sz="4000" b="1" u="sng" dirty="0">
                <a:solidFill>
                  <a:srgbClr val="00B050"/>
                </a:solidFill>
                <a:latin typeface="Times New Roman" pitchFamily="18" charset="0"/>
                <a:cs typeface="Times New Roman" pitchFamily="18" charset="0"/>
              </a:rPr>
              <a:t>signs of intoxication </a:t>
            </a:r>
            <a:r>
              <a:rPr lang="en-US" sz="4000" dirty="0">
                <a:latin typeface="Times New Roman" pitchFamily="18" charset="0"/>
                <a:cs typeface="Times New Roman" pitchFamily="18" charset="0"/>
              </a:rPr>
              <a:t>are  salivation, sweating, bronchial constriction, vomiting, and diarrhea. </a:t>
            </a:r>
          </a:p>
          <a:p>
            <a:pPr algn="just" rtl="0"/>
            <a:r>
              <a:rPr lang="en-US" sz="4000" b="1" u="sng" dirty="0">
                <a:solidFill>
                  <a:srgbClr val="0070C0"/>
                </a:solidFill>
                <a:latin typeface="Times New Roman" pitchFamily="18" charset="0"/>
                <a:cs typeface="Times New Roman" pitchFamily="18" charset="0"/>
              </a:rPr>
              <a:t>Central nervous system involvement </a:t>
            </a:r>
            <a:r>
              <a:rPr lang="en-US" sz="4000" dirty="0">
                <a:latin typeface="Times New Roman" pitchFamily="18" charset="0"/>
                <a:cs typeface="Times New Roman" pitchFamily="18" charset="0"/>
              </a:rPr>
              <a:t>(cognitive disturbances, convulsions, and coma) usually follows rapidly.</a:t>
            </a:r>
          </a:p>
          <a:p>
            <a:pPr algn="just" rtl="0"/>
            <a:r>
              <a:rPr lang="en-US" sz="4000" dirty="0">
                <a:latin typeface="Times New Roman" pitchFamily="18" charset="0"/>
                <a:cs typeface="Times New Roman" pitchFamily="18" charset="0"/>
              </a:rPr>
              <a:t> </a:t>
            </a:r>
            <a:r>
              <a:rPr lang="en-US" sz="4000" b="1" u="sng" dirty="0">
                <a:solidFill>
                  <a:srgbClr val="FF0000"/>
                </a:solidFill>
                <a:latin typeface="Times New Roman" pitchFamily="18" charset="0"/>
                <a:cs typeface="Times New Roman" pitchFamily="18" charset="0"/>
              </a:rPr>
              <a:t>overstimulation of nicotinic receptors at the neuromuscular junction</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cause </a:t>
            </a:r>
            <a:r>
              <a:rPr lang="en-US" sz="4000" dirty="0">
                <a:latin typeface="Times New Roman" pitchFamily="18" charset="0"/>
                <a:cs typeface="Times New Roman" pitchFamily="18" charset="0"/>
              </a:rPr>
              <a:t>muscle weakness, fatigue, muscle cramps, fasciculation, and paralysis.</a:t>
            </a:r>
          </a:p>
          <a:p>
            <a:pPr algn="just"/>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350075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12" y="437034"/>
            <a:ext cx="11115619" cy="5393439"/>
          </a:xfrm>
        </p:spPr>
        <p:txBody>
          <a:bodyPr>
            <a:noAutofit/>
          </a:bodyPr>
          <a:lstStyle/>
          <a:p>
            <a:pPr marL="0" indent="0" algn="just" rtl="0">
              <a:buNone/>
            </a:pPr>
            <a:r>
              <a:rPr lang="en-US" sz="4000" dirty="0" smtClean="0">
                <a:latin typeface="Times New Roman" pitchFamily="18" charset="0"/>
                <a:cs typeface="Times New Roman" pitchFamily="18" charset="0"/>
              </a:rPr>
              <a:t>   Therapy </a:t>
            </a:r>
            <a:r>
              <a:rPr lang="en-US" sz="4000" dirty="0">
                <a:latin typeface="Times New Roman" pitchFamily="18" charset="0"/>
                <a:cs typeface="Times New Roman" pitchFamily="18" charset="0"/>
              </a:rPr>
              <a:t>always includes:</a:t>
            </a:r>
          </a:p>
          <a:p>
            <a:pPr marL="0" indent="0" algn="just">
              <a:buNone/>
            </a:pP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1. </a:t>
            </a:r>
            <a:r>
              <a:rPr lang="en-US" sz="4000" dirty="0">
                <a:latin typeface="Times New Roman" pitchFamily="18" charset="0"/>
                <a:cs typeface="Times New Roman" pitchFamily="18" charset="0"/>
              </a:rPr>
              <a:t>M</a:t>
            </a:r>
            <a:r>
              <a:rPr lang="en-US" sz="4000" dirty="0" smtClean="0">
                <a:latin typeface="Times New Roman" pitchFamily="18" charset="0"/>
                <a:cs typeface="Times New Roman" pitchFamily="18" charset="0"/>
              </a:rPr>
              <a:t>aintenance </a:t>
            </a:r>
            <a:r>
              <a:rPr lang="en-US" sz="4000" dirty="0">
                <a:latin typeface="Times New Roman" pitchFamily="18" charset="0"/>
                <a:cs typeface="Times New Roman" pitchFamily="18" charset="0"/>
              </a:rPr>
              <a:t>of vital signs—respiration in </a:t>
            </a:r>
            <a:r>
              <a:rPr lang="en-US" sz="4000" dirty="0" smtClean="0">
                <a:latin typeface="Times New Roman" pitchFamily="18" charset="0"/>
                <a:cs typeface="Times New Roman" pitchFamily="18" charset="0"/>
              </a:rPr>
              <a:t>    </a:t>
            </a:r>
          </a:p>
          <a:p>
            <a:pPr marL="0" indent="0" algn="just">
              <a:buNone/>
            </a:pPr>
            <a:r>
              <a:rPr lang="en-US" sz="4000">
                <a:latin typeface="Times New Roman" pitchFamily="18" charset="0"/>
                <a:cs typeface="Times New Roman" pitchFamily="18" charset="0"/>
              </a:rPr>
              <a:t> </a:t>
            </a:r>
            <a:r>
              <a:rPr lang="en-US" sz="4000" smtClean="0">
                <a:latin typeface="Times New Roman" pitchFamily="18" charset="0"/>
                <a:cs typeface="Times New Roman" pitchFamily="18" charset="0"/>
              </a:rPr>
              <a:t>     particular </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marL="0" indent="0" algn="just" rtl="0">
              <a:buNone/>
            </a:pPr>
            <a:r>
              <a:rPr lang="en-US" sz="4000" dirty="0" smtClean="0">
                <a:latin typeface="Times New Roman" pitchFamily="18" charset="0"/>
                <a:cs typeface="Times New Roman" pitchFamily="18" charset="0"/>
              </a:rPr>
              <a:t>2</a:t>
            </a:r>
            <a:r>
              <a:rPr lang="en-US" sz="4000" dirty="0">
                <a:latin typeface="Times New Roman" pitchFamily="18" charset="0"/>
                <a:cs typeface="Times New Roman" pitchFamily="18" charset="0"/>
              </a:rPr>
              <a:t>.</a:t>
            </a:r>
            <a:r>
              <a:rPr lang="en-US" sz="4000" dirty="0" smtClean="0">
                <a:latin typeface="Times New Roman" pitchFamily="18" charset="0"/>
                <a:cs typeface="Times New Roman" pitchFamily="18" charset="0"/>
              </a:rPr>
              <a:t> </a:t>
            </a:r>
            <a:r>
              <a:rPr lang="en-US" sz="4000" dirty="0">
                <a:latin typeface="Times New Roman" pitchFamily="18" charset="0"/>
                <a:cs typeface="Times New Roman" pitchFamily="18" charset="0"/>
              </a:rPr>
              <a:t>D</a:t>
            </a:r>
            <a:r>
              <a:rPr lang="en-US" sz="4000" dirty="0" smtClean="0">
                <a:latin typeface="Times New Roman" pitchFamily="18" charset="0"/>
                <a:cs typeface="Times New Roman" pitchFamily="18" charset="0"/>
              </a:rPr>
              <a:t>econtamination </a:t>
            </a:r>
            <a:r>
              <a:rPr lang="en-US" sz="4000" dirty="0">
                <a:latin typeface="Times New Roman" pitchFamily="18" charset="0"/>
                <a:cs typeface="Times New Roman" pitchFamily="18" charset="0"/>
              </a:rPr>
              <a:t>to prevent further </a:t>
            </a:r>
            <a:r>
              <a:rPr lang="en-US" sz="4000" dirty="0" smtClean="0">
                <a:latin typeface="Times New Roman" pitchFamily="18" charset="0"/>
                <a:cs typeface="Times New Roman" pitchFamily="18" charset="0"/>
              </a:rPr>
              <a:t>absorption—</a:t>
            </a:r>
          </a:p>
          <a:p>
            <a:pPr marL="0" indent="0" algn="just" rtl="0">
              <a:buNone/>
            </a:pPr>
            <a:r>
              <a:rPr lang="en-US" sz="4000" dirty="0" smtClean="0">
                <a:latin typeface="Times New Roman" pitchFamily="18" charset="0"/>
                <a:cs typeface="Times New Roman" pitchFamily="18" charset="0"/>
              </a:rPr>
              <a:t>this  may </a:t>
            </a:r>
            <a:r>
              <a:rPr lang="en-US" sz="4000" dirty="0">
                <a:latin typeface="Times New Roman" pitchFamily="18" charset="0"/>
                <a:cs typeface="Times New Roman" pitchFamily="18" charset="0"/>
              </a:rPr>
              <a:t>require removal of all clothing and washing </a:t>
            </a:r>
          </a:p>
          <a:p>
            <a:pPr marL="0" indent="0" algn="just">
              <a:buNone/>
            </a:pPr>
            <a:r>
              <a:rPr lang="en-US" sz="4000" dirty="0" smtClean="0">
                <a:latin typeface="Times New Roman" pitchFamily="18" charset="0"/>
                <a:cs typeface="Times New Roman" pitchFamily="18" charset="0"/>
              </a:rPr>
              <a:t>3. Atropine </a:t>
            </a:r>
            <a:r>
              <a:rPr lang="en-US" sz="4000" dirty="0" err="1">
                <a:latin typeface="Times New Roman" pitchFamily="18" charset="0"/>
                <a:cs typeface="Times New Roman" pitchFamily="18" charset="0"/>
              </a:rPr>
              <a:t>parenterally</a:t>
            </a:r>
            <a:r>
              <a:rPr lang="en-US" sz="4000" dirty="0">
                <a:latin typeface="Times New Roman" pitchFamily="18" charset="0"/>
                <a:cs typeface="Times New Roman" pitchFamily="18" charset="0"/>
              </a:rPr>
              <a:t> in large doses, </a:t>
            </a:r>
            <a:r>
              <a:rPr lang="en-US" sz="4000" dirty="0" smtClean="0">
                <a:latin typeface="Times New Roman" pitchFamily="18" charset="0"/>
                <a:cs typeface="Times New Roman" pitchFamily="18" charset="0"/>
              </a:rPr>
              <a:t>given </a:t>
            </a:r>
            <a:r>
              <a:rPr lang="en-US" sz="4000" dirty="0">
                <a:latin typeface="Times New Roman" pitchFamily="18" charset="0"/>
                <a:cs typeface="Times New Roman" pitchFamily="18" charset="0"/>
              </a:rPr>
              <a:t>to </a:t>
            </a:r>
            <a:r>
              <a:rPr lang="en-US" sz="4000" dirty="0" smtClean="0">
                <a:latin typeface="Times New Roman" pitchFamily="18" charset="0"/>
                <a:cs typeface="Times New Roman" pitchFamily="18" charset="0"/>
              </a:rPr>
              <a:t>  </a:t>
            </a:r>
          </a:p>
          <a:p>
            <a:pPr marL="0" indent="0" algn="just">
              <a:buNone/>
            </a:pP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    control  signs </a:t>
            </a:r>
            <a:r>
              <a:rPr lang="en-US" sz="4000" dirty="0">
                <a:latin typeface="Times New Roman" pitchFamily="18" charset="0"/>
                <a:cs typeface="Times New Roman" pitchFamily="18" charset="0"/>
              </a:rPr>
              <a:t>of muscarinic excess. </a:t>
            </a:r>
          </a:p>
          <a:p>
            <a:pPr algn="just" rtl="0"/>
            <a:r>
              <a:rPr lang="en-US" sz="4000"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a:t>
            </a:r>
            <a:r>
              <a:rPr lang="en-US" sz="4000" b="1" dirty="0" err="1" smtClean="0">
                <a:solidFill>
                  <a:srgbClr val="FF0000"/>
                </a:solidFill>
                <a:latin typeface="Times New Roman" pitchFamily="18" charset="0"/>
                <a:cs typeface="Times New Roman" pitchFamily="18" charset="0"/>
              </a:rPr>
              <a:t>ralidoxime</a:t>
            </a:r>
            <a:r>
              <a:rPr lang="en-US" sz="4000" b="1" dirty="0">
                <a:solidFill>
                  <a:srgbClr val="FF0000"/>
                </a:solidFill>
                <a:latin typeface="Times New Roman" pitchFamily="18" charset="0"/>
                <a:cs typeface="Times New Roman" pitchFamily="18" charset="0"/>
              </a:rPr>
              <a:t>, an </a:t>
            </a:r>
            <a:r>
              <a:rPr lang="en-US" sz="4000" b="1" dirty="0" err="1">
                <a:solidFill>
                  <a:srgbClr val="FF0000"/>
                </a:solidFill>
                <a:latin typeface="Times New Roman" pitchFamily="18" charset="0"/>
                <a:cs typeface="Times New Roman" pitchFamily="18" charset="0"/>
              </a:rPr>
              <a:t>AChE</a:t>
            </a:r>
            <a:r>
              <a:rPr lang="en-US" sz="4000" b="1" dirty="0">
                <a:solidFill>
                  <a:srgbClr val="FF0000"/>
                </a:solidFill>
                <a:latin typeface="Times New Roman" pitchFamily="18" charset="0"/>
                <a:cs typeface="Times New Roman" pitchFamily="18" charset="0"/>
              </a:rPr>
              <a:t> regenerator</a:t>
            </a:r>
            <a:r>
              <a:rPr lang="en-US" sz="4000" dirty="0">
                <a:latin typeface="Times New Roman" pitchFamily="18" charset="0"/>
                <a:cs typeface="Times New Roman" pitchFamily="18" charset="0"/>
              </a:rPr>
              <a:t>. </a:t>
            </a:r>
          </a:p>
          <a:p>
            <a:pPr algn="just" rtl="0"/>
            <a:r>
              <a:rPr lang="en-US" sz="4000" dirty="0">
                <a:latin typeface="Times New Roman" pitchFamily="18" charset="0"/>
                <a:cs typeface="Times New Roman" pitchFamily="18" charset="0"/>
              </a:rPr>
              <a:t>R</a:t>
            </a:r>
            <a:r>
              <a:rPr lang="en-US" sz="4000" dirty="0" smtClean="0">
                <a:latin typeface="Times New Roman" pitchFamily="18" charset="0"/>
                <a:cs typeface="Times New Roman" pitchFamily="18" charset="0"/>
              </a:rPr>
              <a:t>eversible </a:t>
            </a:r>
            <a:r>
              <a:rPr lang="en-US" sz="4000" dirty="0">
                <a:latin typeface="Times New Roman" pitchFamily="18" charset="0"/>
                <a:cs typeface="Times New Roman" pitchFamily="18" charset="0"/>
              </a:rPr>
              <a:t>enzyme </a:t>
            </a:r>
            <a:r>
              <a:rPr lang="en-US" sz="4000" dirty="0" smtClean="0">
                <a:latin typeface="Times New Roman" pitchFamily="18" charset="0"/>
                <a:cs typeface="Times New Roman" pitchFamily="18" charset="0"/>
              </a:rPr>
              <a:t>inhibitors. </a:t>
            </a:r>
            <a:r>
              <a:rPr lang="en-US" sz="4000" dirty="0">
                <a:latin typeface="Times New Roman" pitchFamily="18" charset="0"/>
                <a:cs typeface="Times New Roman" pitchFamily="18" charset="0"/>
              </a:rPr>
              <a:t>This prophylaxis can be achieved with </a:t>
            </a:r>
            <a:r>
              <a:rPr lang="en-US" sz="4000" b="1" dirty="0" err="1">
                <a:solidFill>
                  <a:srgbClr val="00B050"/>
                </a:solidFill>
                <a:latin typeface="Times New Roman" pitchFamily="18" charset="0"/>
                <a:cs typeface="Times New Roman" pitchFamily="18" charset="0"/>
              </a:rPr>
              <a:t>pyridostigmine</a:t>
            </a:r>
            <a:endParaRPr lang="en-US" sz="40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422289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2568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4924" y="482226"/>
            <a:ext cx="10909362" cy="7702397"/>
          </a:xfrm>
          <a:prstGeom prst="rect">
            <a:avLst/>
          </a:prstGeom>
        </p:spPr>
        <p:txBody>
          <a:bodyPr wrap="square" lIns="112095" tIns="56047" rIns="112095" bIns="56047">
            <a:spAutoFit/>
          </a:bodyPr>
          <a:lstStyle/>
          <a:p>
            <a:pPr algn="l" rtl="0"/>
            <a:r>
              <a:rPr lang="en-US" sz="4900" b="1" dirty="0">
                <a:solidFill>
                  <a:srgbClr val="FF0000"/>
                </a:solidFill>
              </a:rPr>
              <a:t>2. Nicotinic receptors: </a:t>
            </a:r>
          </a:p>
          <a:p>
            <a:pPr marL="560475" indent="-560475">
              <a:buFont typeface="Wingdings" pitchFamily="2" charset="2"/>
              <a:buChar char="v"/>
            </a:pPr>
            <a:r>
              <a:rPr lang="en-US" sz="4400" dirty="0"/>
              <a:t>functions as a </a:t>
            </a:r>
            <a:r>
              <a:rPr lang="en-US" sz="4400" b="1" dirty="0">
                <a:solidFill>
                  <a:srgbClr val="0070C0"/>
                </a:solidFill>
              </a:rPr>
              <a:t>ligand-gated ion channel</a:t>
            </a:r>
            <a:r>
              <a:rPr lang="en-US" sz="4400" dirty="0"/>
              <a:t>.</a:t>
            </a:r>
          </a:p>
          <a:p>
            <a:pPr algn="l" rtl="0"/>
            <a:endParaRPr lang="en-US" sz="4400" dirty="0"/>
          </a:p>
          <a:p>
            <a:pPr marL="560475" indent="-560475">
              <a:buFont typeface="Wingdings" pitchFamily="2" charset="2"/>
              <a:buChar char="v"/>
            </a:pPr>
            <a:r>
              <a:rPr lang="en-US" sz="4400" dirty="0"/>
              <a:t> Binding of </a:t>
            </a:r>
            <a:r>
              <a:rPr lang="en-US" sz="4400" dirty="0" err="1"/>
              <a:t>ACh</a:t>
            </a:r>
            <a:r>
              <a:rPr lang="en-US" sz="4400" dirty="0"/>
              <a:t> allows the entry of sodium ions, resulting in the depolarization of the effector cell.</a:t>
            </a:r>
          </a:p>
          <a:p>
            <a:pPr algn="l" rtl="0"/>
            <a:endParaRPr lang="en-US" sz="4400" dirty="0"/>
          </a:p>
          <a:p>
            <a:pPr marL="560475" indent="-560475">
              <a:buFont typeface="Wingdings" pitchFamily="2" charset="2"/>
              <a:buChar char="v"/>
            </a:pPr>
            <a:r>
              <a:rPr lang="en-US" sz="4400" dirty="0"/>
              <a:t> Nicotinic receptors are located in the CNS, the adrenal medulla, autonomic ganglia, and the neuromuscular junction (NMJ) in skeletal muscles.</a:t>
            </a:r>
          </a:p>
        </p:txBody>
      </p:sp>
    </p:spTree>
    <p:extLst>
      <p:ext uri="{BB962C8B-B14F-4D97-AF65-F5344CB8AC3E}">
        <p14:creationId xmlns:p14="http://schemas.microsoft.com/office/powerpoint/2010/main" val="942459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58679" y="53177"/>
            <a:ext cx="9731693" cy="1751780"/>
          </a:xfrm>
        </p:spPr>
        <p:txBody>
          <a:bodyPr>
            <a:normAutofit/>
          </a:bodyPr>
          <a:lstStyle/>
          <a:p>
            <a:r>
              <a:rPr lang="en-US" sz="4900" b="1" dirty="0" err="1">
                <a:solidFill>
                  <a:srgbClr val="FF0000"/>
                </a:solidFill>
              </a:rPr>
              <a:t>Cholinoceptor</a:t>
            </a:r>
            <a:r>
              <a:rPr lang="en-US" sz="4900" b="1" dirty="0">
                <a:solidFill>
                  <a:srgbClr val="FF0000"/>
                </a:solidFill>
              </a:rPr>
              <a:t> antagonists</a:t>
            </a:r>
            <a:r>
              <a:rPr lang="en-US" sz="4900" dirty="0">
                <a:solidFill>
                  <a:srgbClr val="FF0000"/>
                </a:solidFill>
              </a:rPr>
              <a:t/>
            </a:r>
            <a:br>
              <a:rPr lang="en-US" sz="4900" dirty="0">
                <a:solidFill>
                  <a:srgbClr val="FF0000"/>
                </a:solidFill>
              </a:rPr>
            </a:br>
            <a:endParaRPr lang="ar-IQ" sz="4900" dirty="0">
              <a:solidFill>
                <a:srgbClr val="FF0000"/>
              </a:solidFill>
            </a:endParaRPr>
          </a:p>
        </p:txBody>
      </p:sp>
      <p:sp>
        <p:nvSpPr>
          <p:cNvPr id="3" name="عنوان فرعي 2"/>
          <p:cNvSpPr>
            <a:spLocks noGrp="1"/>
          </p:cNvSpPr>
          <p:nvPr>
            <p:ph type="subTitle" idx="1"/>
          </p:nvPr>
        </p:nvSpPr>
        <p:spPr>
          <a:xfrm>
            <a:off x="63606" y="1168701"/>
            <a:ext cx="11270002" cy="3604000"/>
          </a:xfrm>
        </p:spPr>
        <p:txBody>
          <a:bodyPr>
            <a:noAutofit/>
          </a:bodyPr>
          <a:lstStyle/>
          <a:p>
            <a:pPr marL="560573" indent="-560573" algn="l">
              <a:buFont typeface="Wingdings" pitchFamily="2" charset="2"/>
              <a:buChar char="v"/>
            </a:pPr>
            <a:r>
              <a:rPr lang="en-US" sz="4400" dirty="0">
                <a:solidFill>
                  <a:schemeClr val="tx1"/>
                </a:solidFill>
              </a:rPr>
              <a:t>Cholinergic antagonist  bind to (muscarinic </a:t>
            </a:r>
            <a:r>
              <a:rPr lang="en-US" sz="4400" dirty="0">
                <a:solidFill>
                  <a:schemeClr val="tx1"/>
                </a:solidFill>
              </a:rPr>
              <a:t>or nicotinic) and prevent the effects of acetylcholine (</a:t>
            </a:r>
            <a:r>
              <a:rPr lang="en-US" sz="4400" dirty="0" err="1">
                <a:solidFill>
                  <a:schemeClr val="tx1"/>
                </a:solidFill>
              </a:rPr>
              <a:t>ACh</a:t>
            </a:r>
            <a:r>
              <a:rPr lang="en-US" sz="4400" dirty="0">
                <a:solidFill>
                  <a:schemeClr val="tx1"/>
                </a:solidFill>
              </a:rPr>
              <a:t>) and other cholinergic agonists</a:t>
            </a:r>
            <a:r>
              <a:rPr lang="en-US" sz="4400" dirty="0">
                <a:solidFill>
                  <a:schemeClr val="tx1"/>
                </a:solidFill>
              </a:rPr>
              <a:t>.</a:t>
            </a:r>
          </a:p>
          <a:p>
            <a:pPr marL="560573" indent="-560573" algn="l">
              <a:buFont typeface="Wingdings" pitchFamily="2" charset="2"/>
              <a:buChar char="v"/>
            </a:pPr>
            <a:r>
              <a:rPr lang="en-US" sz="4400" dirty="0">
                <a:solidFill>
                  <a:schemeClr val="tx1"/>
                </a:solidFill>
              </a:rPr>
              <a:t> they </a:t>
            </a:r>
            <a:r>
              <a:rPr lang="en-US" sz="4400" dirty="0">
                <a:solidFill>
                  <a:schemeClr val="tx1"/>
                </a:solidFill>
              </a:rPr>
              <a:t>are divided into muscarinic and nicotinic </a:t>
            </a:r>
            <a:r>
              <a:rPr lang="en-US" sz="4400" dirty="0">
                <a:solidFill>
                  <a:schemeClr val="tx1"/>
                </a:solidFill>
              </a:rPr>
              <a:t>antagonists. </a:t>
            </a:r>
          </a:p>
          <a:p>
            <a:pPr algn="l" rtl="0"/>
            <a:endParaRPr lang="en-US" sz="4400" dirty="0">
              <a:solidFill>
                <a:schemeClr val="tx1"/>
              </a:solidFill>
            </a:endParaRPr>
          </a:p>
          <a:p>
            <a:pPr marL="560573" indent="-560573" algn="l">
              <a:buFont typeface="Wingdings" pitchFamily="2" charset="2"/>
              <a:buChar char="v"/>
            </a:pPr>
            <a:r>
              <a:rPr lang="en-US" sz="4400" dirty="0">
                <a:solidFill>
                  <a:schemeClr val="tx1"/>
                </a:solidFill>
              </a:rPr>
              <a:t>The </a:t>
            </a:r>
            <a:r>
              <a:rPr lang="en-US" sz="4400" dirty="0">
                <a:solidFill>
                  <a:schemeClr val="tx1"/>
                </a:solidFill>
              </a:rPr>
              <a:t>most clinically useful of these agents are selective blockers of muscarinic receptors.</a:t>
            </a:r>
          </a:p>
          <a:p>
            <a:pPr algn="l"/>
            <a:endParaRPr lang="ar-IQ" sz="44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38" y="310606"/>
            <a:ext cx="10878688" cy="755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851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2453" y="836340"/>
            <a:ext cx="10304145" cy="1362075"/>
          </a:xfrm>
        </p:spPr>
        <p:txBody>
          <a:bodyPr>
            <a:noAutofit/>
          </a:bodyPr>
          <a:lstStyle/>
          <a:p>
            <a:r>
              <a:rPr lang="en-US" sz="6600" b="1" dirty="0" err="1">
                <a:solidFill>
                  <a:srgbClr val="FF0000"/>
                </a:solidFill>
                <a:latin typeface="Times New Roman" pitchFamily="18" charset="0"/>
                <a:cs typeface="Times New Roman" pitchFamily="18" charset="0"/>
              </a:rPr>
              <a:t>Antimuscarinic</a:t>
            </a:r>
            <a:r>
              <a:rPr lang="en-US" sz="6600" b="1" dirty="0">
                <a:solidFill>
                  <a:srgbClr val="FF0000"/>
                </a:solidFill>
                <a:latin typeface="Times New Roman" pitchFamily="18" charset="0"/>
                <a:cs typeface="Times New Roman" pitchFamily="18" charset="0"/>
              </a:rPr>
              <a:t> drugs</a:t>
            </a:r>
            <a:r>
              <a:rPr lang="en-US" sz="6600" dirty="0">
                <a:solidFill>
                  <a:srgbClr val="FF0000"/>
                </a:solidFill>
                <a:latin typeface="Times New Roman" pitchFamily="18" charset="0"/>
                <a:cs typeface="Times New Roman" pitchFamily="18" charset="0"/>
              </a:rPr>
              <a:t/>
            </a:r>
            <a:br>
              <a:rPr lang="en-US" sz="6600" dirty="0">
                <a:solidFill>
                  <a:srgbClr val="FF0000"/>
                </a:solidFill>
                <a:latin typeface="Times New Roman" pitchFamily="18" charset="0"/>
                <a:cs typeface="Times New Roman" pitchFamily="18" charset="0"/>
              </a:rPr>
            </a:br>
            <a:endParaRPr lang="ar-IQ" sz="6600" dirty="0">
              <a:solidFill>
                <a:srgbClr val="FF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44444" y="1953549"/>
            <a:ext cx="11270002" cy="5393439"/>
          </a:xfrm>
        </p:spPr>
        <p:txBody>
          <a:bodyPr>
            <a:normAutofit/>
          </a:bodyPr>
          <a:lstStyle/>
          <a:p>
            <a:pPr algn="just" rtl="0"/>
            <a:r>
              <a:rPr lang="en-US" sz="4900" dirty="0">
                <a:latin typeface="Times New Roman" pitchFamily="18" charset="0"/>
                <a:ea typeface="MingLiU" pitchFamily="49" charset="-120"/>
                <a:cs typeface="Times New Roman" pitchFamily="18" charset="0"/>
              </a:rPr>
              <a:t>Ex. </a:t>
            </a:r>
            <a:r>
              <a:rPr lang="en-US" sz="4900" b="1" dirty="0">
                <a:solidFill>
                  <a:srgbClr val="0070C0"/>
                </a:solidFill>
                <a:latin typeface="Times New Roman" pitchFamily="18" charset="0"/>
                <a:ea typeface="MingLiU" pitchFamily="49" charset="-120"/>
                <a:cs typeface="Times New Roman" pitchFamily="18" charset="0"/>
              </a:rPr>
              <a:t>Atropine</a:t>
            </a:r>
            <a:r>
              <a:rPr lang="en-US" sz="4900" i="1" dirty="0">
                <a:latin typeface="Times New Roman" pitchFamily="18" charset="0"/>
                <a:ea typeface="MingLiU" pitchFamily="49" charset="-120"/>
                <a:cs typeface="Times New Roman" pitchFamily="18" charset="0"/>
              </a:rPr>
              <a:t>, </a:t>
            </a:r>
            <a:r>
              <a:rPr lang="en-US" sz="4900" b="1" dirty="0">
                <a:solidFill>
                  <a:srgbClr val="0070C0"/>
                </a:solidFill>
                <a:latin typeface="Times New Roman" pitchFamily="18" charset="0"/>
                <a:ea typeface="MingLiU" pitchFamily="49" charset="-120"/>
                <a:cs typeface="Times New Roman" pitchFamily="18" charset="0"/>
              </a:rPr>
              <a:t>scopolamine</a:t>
            </a:r>
            <a:r>
              <a:rPr lang="en-US" sz="4900" dirty="0">
                <a:solidFill>
                  <a:srgbClr val="0070C0"/>
                </a:solidFill>
                <a:latin typeface="Times New Roman" pitchFamily="18" charset="0"/>
                <a:ea typeface="MingLiU" pitchFamily="49" charset="-120"/>
                <a:cs typeface="Times New Roman" pitchFamily="18" charset="0"/>
              </a:rPr>
              <a:t> </a:t>
            </a:r>
            <a:r>
              <a:rPr lang="en-US" sz="4900" dirty="0">
                <a:latin typeface="Times New Roman" pitchFamily="18" charset="0"/>
                <a:ea typeface="MingLiU" pitchFamily="49" charset="-120"/>
                <a:cs typeface="Times New Roman" pitchFamily="18" charset="0"/>
              </a:rPr>
              <a:t>block muscarinic </a:t>
            </a:r>
            <a:r>
              <a:rPr lang="en-US" sz="4900" dirty="0">
                <a:latin typeface="Times New Roman" pitchFamily="18" charset="0"/>
                <a:ea typeface="MingLiU" pitchFamily="49" charset="-120"/>
                <a:cs typeface="Times New Roman" pitchFamily="18" charset="0"/>
              </a:rPr>
              <a:t>receptors.</a:t>
            </a:r>
          </a:p>
          <a:p>
            <a:pPr marL="0" indent="0" algn="just">
              <a:buNone/>
            </a:pPr>
            <a:endParaRPr lang="en-US" sz="4900" dirty="0">
              <a:latin typeface="Times New Roman" pitchFamily="18" charset="0"/>
              <a:ea typeface="MingLiU" pitchFamily="49" charset="-120"/>
              <a:cs typeface="Times New Roman" pitchFamily="18" charset="0"/>
            </a:endParaRPr>
          </a:p>
          <a:p>
            <a:pPr algn="just" rtl="0"/>
            <a:r>
              <a:rPr lang="en-US" sz="4900" dirty="0">
                <a:latin typeface="Times New Roman" pitchFamily="18" charset="0"/>
                <a:ea typeface="MingLiU" pitchFamily="49" charset="-120"/>
                <a:cs typeface="Times New Roman" pitchFamily="18" charset="0"/>
              </a:rPr>
              <a:t>  </a:t>
            </a:r>
            <a:r>
              <a:rPr lang="en-US" sz="4900" dirty="0">
                <a:latin typeface="Times New Roman" pitchFamily="18" charset="0"/>
                <a:ea typeface="MingLiU" pitchFamily="49" charset="-120"/>
                <a:cs typeface="Times New Roman" pitchFamily="18" charset="0"/>
              </a:rPr>
              <a:t>block the few </a:t>
            </a:r>
            <a:r>
              <a:rPr lang="en-US" sz="4900" dirty="0">
                <a:latin typeface="Times New Roman" pitchFamily="18" charset="0"/>
                <a:ea typeface="MingLiU" pitchFamily="49" charset="-120"/>
                <a:cs typeface="Times New Roman" pitchFamily="18" charset="0"/>
              </a:rPr>
              <a:t>sympathetic </a:t>
            </a:r>
            <a:r>
              <a:rPr lang="en-US" sz="4900" dirty="0">
                <a:latin typeface="Times New Roman" pitchFamily="18" charset="0"/>
                <a:ea typeface="MingLiU" pitchFamily="49" charset="-120"/>
                <a:cs typeface="Times New Roman" pitchFamily="18" charset="0"/>
              </a:rPr>
              <a:t>neurons that are cholinergic, such as those innervating the </a:t>
            </a:r>
            <a:r>
              <a:rPr lang="en-US" sz="4900" b="1" dirty="0">
                <a:solidFill>
                  <a:srgbClr val="0070C0"/>
                </a:solidFill>
                <a:latin typeface="Times New Roman" pitchFamily="18" charset="0"/>
                <a:ea typeface="MingLiU" pitchFamily="49" charset="-120"/>
                <a:cs typeface="Times New Roman" pitchFamily="18" charset="0"/>
              </a:rPr>
              <a:t>salivary and sweat glands</a:t>
            </a:r>
            <a:r>
              <a:rPr lang="en-US" sz="4900" dirty="0">
                <a:latin typeface="Times New Roman" pitchFamily="18" charset="0"/>
                <a:ea typeface="MingLiU" pitchFamily="49" charset="-120"/>
                <a:cs typeface="Times New Roman" pitchFamily="18" charset="0"/>
              </a:rPr>
              <a:t>. </a:t>
            </a:r>
            <a:endParaRPr lang="ar-IQ" sz="4900" dirty="0">
              <a:latin typeface="Times New Roman" pitchFamily="18" charset="0"/>
              <a:ea typeface="MingLiU" pitchFamily="49" charset="-120"/>
              <a:cs typeface="Times New Roman" pitchFamily="18" charset="0"/>
            </a:endParaRPr>
          </a:p>
        </p:txBody>
      </p:sp>
    </p:spTree>
    <p:extLst>
      <p:ext uri="{BB962C8B-B14F-4D97-AF65-F5344CB8AC3E}">
        <p14:creationId xmlns:p14="http://schemas.microsoft.com/office/powerpoint/2010/main" val="2152671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4604" y="396416"/>
            <a:ext cx="11179842" cy="5393439"/>
          </a:xfrm>
        </p:spPr>
        <p:txBody>
          <a:bodyPr>
            <a:normAutofit/>
          </a:bodyPr>
          <a:lstStyle/>
          <a:p>
            <a:pPr algn="just" rtl="0"/>
            <a:endParaRPr lang="en-US" sz="5400" dirty="0">
              <a:latin typeface="Times New Roman" pitchFamily="18" charset="0"/>
              <a:cs typeface="Times New Roman" pitchFamily="18" charset="0"/>
            </a:endParaRPr>
          </a:p>
          <a:p>
            <a:pPr algn="just" rtl="0"/>
            <a:r>
              <a:rPr lang="en-US" sz="4900" dirty="0">
                <a:latin typeface="Times New Roman" pitchFamily="18" charset="0"/>
                <a:cs typeface="Times New Roman" pitchFamily="18" charset="0"/>
              </a:rPr>
              <a:t> </a:t>
            </a:r>
            <a:r>
              <a:rPr lang="en-US" sz="4900" dirty="0">
                <a:latin typeface="Times New Roman" pitchFamily="18" charset="0"/>
                <a:cs typeface="Times New Roman" pitchFamily="18" charset="0"/>
              </a:rPr>
              <a:t>Tissues most sensitive to atropine are the salivary, bronchial, and sweat glands. Secretion of acid by the gastric parietal cells is the least sensitive. </a:t>
            </a:r>
          </a:p>
          <a:p>
            <a:pPr algn="just" rtl="0"/>
            <a:endParaRPr lang="ar-IQ" sz="4900" dirty="0">
              <a:latin typeface="Times New Roman" pitchFamily="18" charset="0"/>
              <a:cs typeface="Times New Roman" pitchFamily="18" charset="0"/>
            </a:endParaRPr>
          </a:p>
        </p:txBody>
      </p:sp>
    </p:spTree>
    <p:extLst>
      <p:ext uri="{BB962C8B-B14F-4D97-AF65-F5344CB8AC3E}">
        <p14:creationId xmlns:p14="http://schemas.microsoft.com/office/powerpoint/2010/main" val="1499515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2453" y="53177"/>
            <a:ext cx="10304145" cy="1362075"/>
          </a:xfrm>
        </p:spPr>
        <p:txBody>
          <a:bodyPr/>
          <a:lstStyle/>
          <a:p>
            <a:r>
              <a:rPr lang="en-US" b="1" dirty="0">
                <a:solidFill>
                  <a:srgbClr val="FFC000"/>
                </a:solidFill>
              </a:rPr>
              <a:t>Pharmacokinetics</a:t>
            </a:r>
            <a:endParaRPr lang="ar-IQ" dirty="0">
              <a:solidFill>
                <a:srgbClr val="FFC000"/>
              </a:solidFill>
            </a:endParaRPr>
          </a:p>
        </p:txBody>
      </p:sp>
      <p:sp>
        <p:nvSpPr>
          <p:cNvPr id="3" name="عنصر نائب للمحتوى 2"/>
          <p:cNvSpPr>
            <a:spLocks noGrp="1"/>
          </p:cNvSpPr>
          <p:nvPr>
            <p:ph idx="1"/>
          </p:nvPr>
        </p:nvSpPr>
        <p:spPr>
          <a:xfrm>
            <a:off x="44444" y="396416"/>
            <a:ext cx="11179842" cy="5393439"/>
          </a:xfrm>
        </p:spPr>
        <p:txBody>
          <a:bodyPr>
            <a:noAutofit/>
          </a:bodyPr>
          <a:lstStyle/>
          <a:p>
            <a:pPr algn="just" rtl="0"/>
            <a:endParaRPr lang="en-US" sz="4900" dirty="0">
              <a:latin typeface="Times New Roman" pitchFamily="18" charset="0"/>
              <a:cs typeface="Times New Roman" pitchFamily="18" charset="0"/>
            </a:endParaRPr>
          </a:p>
          <a:p>
            <a:pPr algn="just" rtl="0"/>
            <a:r>
              <a:rPr lang="en-US" sz="4900" dirty="0">
                <a:latin typeface="Times New Roman" pitchFamily="18" charset="0"/>
                <a:cs typeface="Times New Roman" pitchFamily="18" charset="0"/>
              </a:rPr>
              <a:t>Atropine  </a:t>
            </a:r>
            <a:r>
              <a:rPr lang="en-US" sz="4900" dirty="0">
                <a:latin typeface="Times New Roman" pitchFamily="18" charset="0"/>
                <a:cs typeface="Times New Roman" pitchFamily="18" charset="0"/>
              </a:rPr>
              <a:t>is  </a:t>
            </a:r>
            <a:r>
              <a:rPr lang="en-US" sz="4900" dirty="0">
                <a:latin typeface="Times New Roman" pitchFamily="18" charset="0"/>
                <a:cs typeface="Times New Roman" pitchFamily="18" charset="0"/>
              </a:rPr>
              <a:t>tertiary </a:t>
            </a:r>
            <a:r>
              <a:rPr lang="en-US" sz="4900" dirty="0">
                <a:latin typeface="Times New Roman" pitchFamily="18" charset="0"/>
                <a:cs typeface="Times New Roman" pitchFamily="18" charset="0"/>
              </a:rPr>
              <a:t>amine. </a:t>
            </a:r>
            <a:r>
              <a:rPr lang="en-US" sz="4900" dirty="0">
                <a:latin typeface="Times New Roman" pitchFamily="18" charset="0"/>
                <a:cs typeface="Times New Roman" pitchFamily="18" charset="0"/>
              </a:rPr>
              <a:t>found in the plant </a:t>
            </a:r>
            <a:r>
              <a:rPr lang="en-US" sz="4900" i="1" dirty="0" err="1">
                <a:latin typeface="Times New Roman" pitchFamily="18" charset="0"/>
                <a:cs typeface="Times New Roman" pitchFamily="18" charset="0"/>
              </a:rPr>
              <a:t>Atropa</a:t>
            </a:r>
            <a:r>
              <a:rPr lang="en-US" sz="4900" i="1" dirty="0">
                <a:latin typeface="Times New Roman" pitchFamily="18" charset="0"/>
                <a:cs typeface="Times New Roman" pitchFamily="18" charset="0"/>
              </a:rPr>
              <a:t> </a:t>
            </a:r>
            <a:r>
              <a:rPr lang="en-US" sz="4900" i="1" dirty="0">
                <a:latin typeface="Times New Roman" pitchFamily="18" charset="0"/>
                <a:cs typeface="Times New Roman" pitchFamily="18" charset="0"/>
              </a:rPr>
              <a:t>belladonna.</a:t>
            </a:r>
          </a:p>
          <a:p>
            <a:pPr algn="just" rtl="0"/>
            <a:r>
              <a:rPr lang="en-US" sz="4900" dirty="0">
                <a:latin typeface="Times New Roman" pitchFamily="18" charset="0"/>
                <a:cs typeface="Times New Roman" pitchFamily="18" charset="0"/>
              </a:rPr>
              <a:t> </a:t>
            </a:r>
            <a:r>
              <a:rPr lang="en-US" sz="4900" dirty="0">
                <a:latin typeface="Times New Roman" pitchFamily="18" charset="0"/>
                <a:cs typeface="Times New Roman" pitchFamily="18" charset="0"/>
              </a:rPr>
              <a:t>Scopolamine (</a:t>
            </a:r>
            <a:r>
              <a:rPr lang="en-US" sz="4900" dirty="0" err="1">
                <a:latin typeface="Times New Roman" pitchFamily="18" charset="0"/>
                <a:cs typeface="Times New Roman" pitchFamily="18" charset="0"/>
              </a:rPr>
              <a:t>hyoscine</a:t>
            </a:r>
            <a:r>
              <a:rPr lang="en-US" sz="4900" dirty="0">
                <a:latin typeface="Times New Roman" pitchFamily="18" charset="0"/>
                <a:cs typeface="Times New Roman" pitchFamily="18" charset="0"/>
              </a:rPr>
              <a:t>) occurs in </a:t>
            </a:r>
            <a:r>
              <a:rPr lang="en-US" sz="4900" i="1" dirty="0" err="1">
                <a:latin typeface="Times New Roman" pitchFamily="18" charset="0"/>
                <a:cs typeface="Times New Roman" pitchFamily="18" charset="0"/>
              </a:rPr>
              <a:t>Hyoscyamus</a:t>
            </a:r>
            <a:r>
              <a:rPr lang="en-US" sz="4900" i="1" dirty="0">
                <a:latin typeface="Times New Roman" pitchFamily="18" charset="0"/>
                <a:cs typeface="Times New Roman" pitchFamily="18" charset="0"/>
              </a:rPr>
              <a:t> </a:t>
            </a:r>
            <a:r>
              <a:rPr lang="en-US" sz="4900" i="1" dirty="0" err="1">
                <a:latin typeface="Times New Roman" pitchFamily="18" charset="0"/>
                <a:cs typeface="Times New Roman" pitchFamily="18" charset="0"/>
              </a:rPr>
              <a:t>nige</a:t>
            </a:r>
            <a:r>
              <a:rPr lang="en-US" sz="4900" dirty="0" err="1">
                <a:latin typeface="Times New Roman" pitchFamily="18" charset="0"/>
                <a:cs typeface="Times New Roman" pitchFamily="18" charset="0"/>
              </a:rPr>
              <a:t>ra</a:t>
            </a:r>
            <a:r>
              <a:rPr lang="en-US" sz="4900" dirty="0">
                <a:latin typeface="Times New Roman" pitchFamily="18" charset="0"/>
                <a:cs typeface="Times New Roman" pitchFamily="18" charset="0"/>
              </a:rPr>
              <a:t>.</a:t>
            </a:r>
          </a:p>
          <a:p>
            <a:pPr algn="just" rtl="0"/>
            <a:r>
              <a:rPr lang="en-US" sz="4900" b="1" dirty="0">
                <a:solidFill>
                  <a:srgbClr val="00B0F0"/>
                </a:solidFill>
                <a:latin typeface="Times New Roman" pitchFamily="18" charset="0"/>
                <a:cs typeface="Times New Roman" pitchFamily="18" charset="0"/>
              </a:rPr>
              <a:t>The </a:t>
            </a:r>
            <a:r>
              <a:rPr lang="en-US" sz="4900" b="1" dirty="0">
                <a:solidFill>
                  <a:srgbClr val="00B0F0"/>
                </a:solidFill>
                <a:latin typeface="Times New Roman" pitchFamily="18" charset="0"/>
                <a:cs typeface="Times New Roman" pitchFamily="18" charset="0"/>
              </a:rPr>
              <a:t>tertiary members</a:t>
            </a:r>
            <a:r>
              <a:rPr lang="en-US" sz="4900" dirty="0">
                <a:latin typeface="Times New Roman" pitchFamily="18" charset="0"/>
                <a:cs typeface="Times New Roman" pitchFamily="18" charset="0"/>
              </a:rPr>
              <a:t> </a:t>
            </a:r>
            <a:r>
              <a:rPr lang="en-US" sz="4900" dirty="0">
                <a:latin typeface="Times New Roman" pitchFamily="18" charset="0"/>
                <a:cs typeface="Times New Roman" pitchFamily="18" charset="0"/>
              </a:rPr>
              <a:t> </a:t>
            </a:r>
            <a:r>
              <a:rPr lang="en-US" sz="4900" dirty="0">
                <a:latin typeface="Times New Roman" pitchFamily="18" charset="0"/>
                <a:cs typeface="Times New Roman" pitchFamily="18" charset="0"/>
              </a:rPr>
              <a:t>used for their effects on the eye or the CNS. </a:t>
            </a:r>
            <a:endParaRPr lang="en-US" sz="4900" dirty="0">
              <a:latin typeface="Times New Roman" pitchFamily="18" charset="0"/>
              <a:cs typeface="Times New Roman" pitchFamily="18" charset="0"/>
            </a:endParaRPr>
          </a:p>
          <a:p>
            <a:pPr algn="just" rtl="0"/>
            <a:r>
              <a:rPr lang="en-US" sz="4900" b="1" dirty="0">
                <a:solidFill>
                  <a:srgbClr val="0070C0"/>
                </a:solidFill>
                <a:latin typeface="Times New Roman" pitchFamily="18" charset="0"/>
                <a:cs typeface="Times New Roman" pitchFamily="18" charset="0"/>
              </a:rPr>
              <a:t>Quaternary </a:t>
            </a:r>
            <a:r>
              <a:rPr lang="en-US" sz="4900" b="1" dirty="0">
                <a:solidFill>
                  <a:srgbClr val="0070C0"/>
                </a:solidFill>
                <a:latin typeface="Times New Roman" pitchFamily="18" charset="0"/>
                <a:cs typeface="Times New Roman" pitchFamily="18" charset="0"/>
              </a:rPr>
              <a:t>amine </a:t>
            </a:r>
            <a:r>
              <a:rPr lang="en-US" sz="4900" b="1" dirty="0" err="1">
                <a:solidFill>
                  <a:srgbClr val="0070C0"/>
                </a:solidFill>
                <a:latin typeface="Times New Roman" pitchFamily="18" charset="0"/>
                <a:cs typeface="Times New Roman" pitchFamily="18" charset="0"/>
              </a:rPr>
              <a:t>antimuscarinic</a:t>
            </a:r>
            <a:r>
              <a:rPr lang="en-US" sz="4900" dirty="0">
                <a:latin typeface="Times New Roman" pitchFamily="18" charset="0"/>
                <a:cs typeface="Times New Roman" pitchFamily="18" charset="0"/>
              </a:rPr>
              <a:t> </a:t>
            </a:r>
            <a:r>
              <a:rPr lang="en-US" sz="4900" dirty="0">
                <a:latin typeface="Times New Roman" pitchFamily="18" charset="0"/>
                <a:cs typeface="Times New Roman" pitchFamily="18" charset="0"/>
              </a:rPr>
              <a:t>have  </a:t>
            </a:r>
            <a:r>
              <a:rPr lang="en-US" sz="4900" dirty="0">
                <a:latin typeface="Times New Roman" pitchFamily="18" charset="0"/>
                <a:cs typeface="Times New Roman" pitchFamily="18" charset="0"/>
              </a:rPr>
              <a:t>produce more peripheral effects and reduced CNS effects. </a:t>
            </a:r>
          </a:p>
          <a:p>
            <a:pPr marL="0" indent="0" algn="just">
              <a:buNone/>
            </a:pPr>
            <a:r>
              <a:rPr lang="en-US" sz="4900" dirty="0">
                <a:latin typeface="Times New Roman" pitchFamily="18" charset="0"/>
                <a:cs typeface="Times New Roman" pitchFamily="18" charset="0"/>
              </a:rPr>
              <a:t> </a:t>
            </a:r>
          </a:p>
          <a:p>
            <a:pPr algn="just"/>
            <a:endParaRPr lang="ar-IQ" sz="4900" dirty="0">
              <a:latin typeface="Times New Roman" pitchFamily="18" charset="0"/>
              <a:cs typeface="Times New Roman" pitchFamily="18" charset="0"/>
            </a:endParaRPr>
          </a:p>
        </p:txBody>
      </p:sp>
    </p:spTree>
    <p:extLst>
      <p:ext uri="{BB962C8B-B14F-4D97-AF65-F5344CB8AC3E}">
        <p14:creationId xmlns:p14="http://schemas.microsoft.com/office/powerpoint/2010/main" val="2610510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2453" y="235674"/>
            <a:ext cx="10304145" cy="1362075"/>
          </a:xfrm>
        </p:spPr>
        <p:txBody>
          <a:bodyPr>
            <a:normAutofit/>
          </a:bodyPr>
          <a:lstStyle/>
          <a:p>
            <a:r>
              <a:rPr lang="en-US" sz="6600" b="1" dirty="0">
                <a:solidFill>
                  <a:srgbClr val="FFC000"/>
                </a:solidFill>
              </a:rPr>
              <a:t>Absorption</a:t>
            </a:r>
            <a:endParaRPr lang="ar-IQ" sz="6600" dirty="0">
              <a:solidFill>
                <a:srgbClr val="FFC000"/>
              </a:solidFill>
            </a:endParaRPr>
          </a:p>
        </p:txBody>
      </p:sp>
      <p:sp>
        <p:nvSpPr>
          <p:cNvPr id="3" name="عنصر نائب للمحتوى 2"/>
          <p:cNvSpPr>
            <a:spLocks noGrp="1"/>
          </p:cNvSpPr>
          <p:nvPr>
            <p:ph idx="1"/>
          </p:nvPr>
        </p:nvSpPr>
        <p:spPr>
          <a:xfrm>
            <a:off x="134604" y="1082892"/>
            <a:ext cx="11089682" cy="5393439"/>
          </a:xfrm>
        </p:spPr>
        <p:txBody>
          <a:bodyPr>
            <a:noAutofit/>
          </a:bodyPr>
          <a:lstStyle/>
          <a:p>
            <a:pPr algn="just" rtl="0"/>
            <a:endParaRPr lang="en-US" sz="4900" dirty="0">
              <a:latin typeface="Times New Roman" pitchFamily="18" charset="0"/>
              <a:cs typeface="Times New Roman" pitchFamily="18" charset="0"/>
            </a:endParaRPr>
          </a:p>
          <a:p>
            <a:pPr algn="just" rtl="0"/>
            <a:r>
              <a:rPr lang="en-US" sz="4900" dirty="0">
                <a:latin typeface="Times New Roman" pitchFamily="18" charset="0"/>
                <a:cs typeface="Times New Roman" pitchFamily="18" charset="0"/>
              </a:rPr>
              <a:t>tertiary </a:t>
            </a:r>
            <a:r>
              <a:rPr lang="en-US" sz="4900" dirty="0" err="1">
                <a:latin typeface="Times New Roman" pitchFamily="18" charset="0"/>
                <a:cs typeface="Times New Roman" pitchFamily="18" charset="0"/>
              </a:rPr>
              <a:t>antimuscarinic</a:t>
            </a:r>
            <a:r>
              <a:rPr lang="en-US" sz="4900" dirty="0">
                <a:latin typeface="Times New Roman" pitchFamily="18" charset="0"/>
                <a:cs typeface="Times New Roman" pitchFamily="18" charset="0"/>
              </a:rPr>
              <a:t> drugs are well absorbed from the </a:t>
            </a:r>
            <a:r>
              <a:rPr lang="en-US" sz="4900" dirty="0">
                <a:latin typeface="Times New Roman" pitchFamily="18" charset="0"/>
                <a:cs typeface="Times New Roman" pitchFamily="18" charset="0"/>
              </a:rPr>
              <a:t>gut </a:t>
            </a:r>
            <a:r>
              <a:rPr lang="en-US" sz="4900" dirty="0">
                <a:latin typeface="Times New Roman" pitchFamily="18" charset="0"/>
                <a:cs typeface="Times New Roman" pitchFamily="18" charset="0"/>
              </a:rPr>
              <a:t>some (</a:t>
            </a:r>
            <a:r>
              <a:rPr lang="en-US" sz="4900" dirty="0" err="1">
                <a:latin typeface="Times New Roman" pitchFamily="18" charset="0"/>
                <a:cs typeface="Times New Roman" pitchFamily="18" charset="0"/>
              </a:rPr>
              <a:t>eg</a:t>
            </a:r>
            <a:r>
              <a:rPr lang="en-US" sz="4900" dirty="0">
                <a:latin typeface="Times New Roman" pitchFamily="18" charset="0"/>
                <a:cs typeface="Times New Roman" pitchFamily="18" charset="0"/>
              </a:rPr>
              <a:t>, scopolamine) are even absorbed across the skin (transdermal route</a:t>
            </a:r>
            <a:r>
              <a:rPr lang="en-US" sz="4900" dirty="0">
                <a:latin typeface="Times New Roman" pitchFamily="18" charset="0"/>
                <a:cs typeface="Times New Roman" pitchFamily="18" charset="0"/>
              </a:rPr>
              <a:t>).</a:t>
            </a:r>
          </a:p>
          <a:p>
            <a:pPr marL="0" indent="0" algn="just">
              <a:buNone/>
            </a:pPr>
            <a:r>
              <a:rPr lang="en-US" sz="4900" dirty="0">
                <a:latin typeface="Times New Roman" pitchFamily="18" charset="0"/>
                <a:cs typeface="Times New Roman" pitchFamily="18" charset="0"/>
              </a:rPr>
              <a:t>In </a:t>
            </a:r>
            <a:r>
              <a:rPr lang="en-US" sz="4900" dirty="0">
                <a:latin typeface="Times New Roman" pitchFamily="18" charset="0"/>
                <a:cs typeface="Times New Roman" pitchFamily="18" charset="0"/>
              </a:rPr>
              <a:t>contrast, only 10–30% of a dose of </a:t>
            </a:r>
            <a:r>
              <a:rPr lang="en-US" sz="4900" dirty="0">
                <a:latin typeface="Times New Roman" pitchFamily="18" charset="0"/>
                <a:cs typeface="Times New Roman" pitchFamily="18" charset="0"/>
              </a:rPr>
              <a:t>quaternary </a:t>
            </a:r>
            <a:r>
              <a:rPr lang="en-US" sz="4900" dirty="0" err="1">
                <a:latin typeface="Times New Roman" pitchFamily="18" charset="0"/>
                <a:cs typeface="Times New Roman" pitchFamily="18" charset="0"/>
              </a:rPr>
              <a:t>antimuscarinic</a:t>
            </a:r>
            <a:r>
              <a:rPr lang="en-US" sz="4900" dirty="0">
                <a:latin typeface="Times New Roman" pitchFamily="18" charset="0"/>
                <a:cs typeface="Times New Roman" pitchFamily="18" charset="0"/>
              </a:rPr>
              <a:t> drug is absorbed after oral </a:t>
            </a:r>
            <a:r>
              <a:rPr lang="en-US" sz="4900" dirty="0">
                <a:latin typeface="Times New Roman" pitchFamily="18" charset="0"/>
                <a:cs typeface="Times New Roman" pitchFamily="18" charset="0"/>
              </a:rPr>
              <a:t>administration</a:t>
            </a:r>
            <a:r>
              <a:rPr lang="en-US" sz="4900" dirty="0">
                <a:latin typeface="Times New Roman" pitchFamily="18" charset="0"/>
                <a:cs typeface="Times New Roman" pitchFamily="18" charset="0"/>
              </a:rPr>
              <a:t>.</a:t>
            </a:r>
          </a:p>
          <a:p>
            <a:pPr marL="0" indent="0" algn="just">
              <a:buNone/>
            </a:pPr>
            <a:r>
              <a:rPr lang="en-US" sz="4900" dirty="0">
                <a:latin typeface="Times New Roman" pitchFamily="18" charset="0"/>
                <a:cs typeface="Times New Roman" pitchFamily="18" charset="0"/>
              </a:rPr>
              <a:t> </a:t>
            </a:r>
          </a:p>
          <a:p>
            <a:pPr algn="just"/>
            <a:endParaRPr lang="ar-IQ" sz="4900" dirty="0">
              <a:latin typeface="Times New Roman" pitchFamily="18" charset="0"/>
              <a:cs typeface="Times New Roman" pitchFamily="18" charset="0"/>
            </a:endParaRPr>
          </a:p>
        </p:txBody>
      </p:sp>
    </p:spTree>
    <p:extLst>
      <p:ext uri="{BB962C8B-B14F-4D97-AF65-F5344CB8AC3E}">
        <p14:creationId xmlns:p14="http://schemas.microsoft.com/office/powerpoint/2010/main" val="4288082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6600" b="1" dirty="0">
                <a:solidFill>
                  <a:srgbClr val="FFC000"/>
                </a:solidFill>
              </a:rPr>
              <a:t>Distribution</a:t>
            </a:r>
            <a:endParaRPr lang="ar-IQ" sz="6600" dirty="0">
              <a:solidFill>
                <a:srgbClr val="FFC000"/>
              </a:solidFill>
            </a:endParaRPr>
          </a:p>
        </p:txBody>
      </p:sp>
      <p:sp>
        <p:nvSpPr>
          <p:cNvPr id="3" name="عنصر نائب للمحتوى 2"/>
          <p:cNvSpPr>
            <a:spLocks noGrp="1"/>
          </p:cNvSpPr>
          <p:nvPr>
            <p:ph idx="1"/>
          </p:nvPr>
        </p:nvSpPr>
        <p:spPr>
          <a:xfrm>
            <a:off x="108701" y="1082892"/>
            <a:ext cx="11205745" cy="5393439"/>
          </a:xfrm>
        </p:spPr>
        <p:txBody>
          <a:bodyPr>
            <a:noAutofit/>
          </a:bodyPr>
          <a:lstStyle/>
          <a:p>
            <a:pPr algn="just" rtl="0"/>
            <a:endParaRPr lang="en-US" sz="4900" dirty="0">
              <a:latin typeface="Times New Roman" pitchFamily="18" charset="0"/>
              <a:cs typeface="Times New Roman" pitchFamily="18" charset="0"/>
            </a:endParaRPr>
          </a:p>
          <a:p>
            <a:pPr algn="just" rtl="0"/>
            <a:r>
              <a:rPr lang="en-US" sz="4900" b="1" dirty="0">
                <a:solidFill>
                  <a:srgbClr val="00B050"/>
                </a:solidFill>
                <a:latin typeface="Times New Roman" pitchFamily="18" charset="0"/>
                <a:cs typeface="Times New Roman" pitchFamily="18" charset="0"/>
              </a:rPr>
              <a:t>Atropine and the other tertiary agents</a:t>
            </a:r>
            <a:r>
              <a:rPr lang="en-US" sz="4900" dirty="0">
                <a:latin typeface="Times New Roman" pitchFamily="18" charset="0"/>
                <a:cs typeface="Times New Roman" pitchFamily="18" charset="0"/>
              </a:rPr>
              <a:t> are widely distributed in the </a:t>
            </a:r>
            <a:r>
              <a:rPr lang="en-US" sz="4900" dirty="0">
                <a:latin typeface="Times New Roman" pitchFamily="18" charset="0"/>
                <a:cs typeface="Times New Roman" pitchFamily="18" charset="0"/>
              </a:rPr>
              <a:t>body</a:t>
            </a:r>
            <a:r>
              <a:rPr lang="en-US" sz="4900" dirty="0">
                <a:latin typeface="Times New Roman" pitchFamily="18" charset="0"/>
                <a:cs typeface="Times New Roman" pitchFamily="18" charset="0"/>
              </a:rPr>
              <a:t> </a:t>
            </a:r>
            <a:r>
              <a:rPr lang="en-US" sz="4900" dirty="0">
                <a:latin typeface="Times New Roman" pitchFamily="18" charset="0"/>
                <a:cs typeface="Times New Roman" pitchFamily="18" charset="0"/>
              </a:rPr>
              <a:t>and enter </a:t>
            </a:r>
            <a:r>
              <a:rPr lang="en-US" sz="4900" dirty="0">
                <a:latin typeface="Times New Roman" pitchFamily="18" charset="0"/>
                <a:cs typeface="Times New Roman" pitchFamily="18" charset="0"/>
              </a:rPr>
              <a:t>the </a:t>
            </a:r>
            <a:r>
              <a:rPr lang="en-US" sz="4900" dirty="0">
                <a:latin typeface="Times New Roman" pitchFamily="18" charset="0"/>
                <a:cs typeface="Times New Roman" pitchFamily="18" charset="0"/>
              </a:rPr>
              <a:t>CNS</a:t>
            </a:r>
          </a:p>
          <a:p>
            <a:pPr algn="just" rtl="0"/>
            <a:r>
              <a:rPr lang="en-US" sz="4900" b="1" dirty="0">
                <a:solidFill>
                  <a:srgbClr val="00B050"/>
                </a:solidFill>
                <a:latin typeface="Times New Roman" pitchFamily="18" charset="0"/>
                <a:cs typeface="Times New Roman" pitchFamily="18" charset="0"/>
              </a:rPr>
              <a:t> </a:t>
            </a:r>
            <a:r>
              <a:rPr lang="en-US" sz="4900" b="1" dirty="0">
                <a:solidFill>
                  <a:srgbClr val="00B050"/>
                </a:solidFill>
                <a:latin typeface="Times New Roman" pitchFamily="18" charset="0"/>
                <a:cs typeface="Times New Roman" pitchFamily="18" charset="0"/>
              </a:rPr>
              <a:t>quaternary derivatives </a:t>
            </a:r>
            <a:r>
              <a:rPr lang="en-US" sz="4900" dirty="0">
                <a:latin typeface="Times New Roman" pitchFamily="18" charset="0"/>
                <a:cs typeface="Times New Roman" pitchFamily="18" charset="0"/>
              </a:rPr>
              <a:t>are poorly taken up by the brain and therefore are relatively free—at low doses—of CNS effects.</a:t>
            </a:r>
          </a:p>
          <a:p>
            <a:pPr algn="just"/>
            <a:endParaRPr lang="ar-IQ" sz="4900" dirty="0">
              <a:latin typeface="Times New Roman" pitchFamily="18" charset="0"/>
              <a:cs typeface="Times New Roman" pitchFamily="18" charset="0"/>
            </a:endParaRPr>
          </a:p>
        </p:txBody>
      </p:sp>
    </p:spTree>
    <p:extLst>
      <p:ext uri="{BB962C8B-B14F-4D97-AF65-F5344CB8AC3E}">
        <p14:creationId xmlns:p14="http://schemas.microsoft.com/office/powerpoint/2010/main" val="4231782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2453" y="578912"/>
            <a:ext cx="10304145" cy="1362075"/>
          </a:xfrm>
        </p:spPr>
        <p:txBody>
          <a:bodyPr>
            <a:noAutofit/>
          </a:bodyPr>
          <a:lstStyle/>
          <a:p>
            <a:r>
              <a:rPr lang="en-US" sz="6600" b="1" dirty="0">
                <a:solidFill>
                  <a:srgbClr val="FF0000"/>
                </a:solidFill>
              </a:rPr>
              <a:t>Atropine</a:t>
            </a:r>
            <a:r>
              <a:rPr lang="en-US" sz="6600" dirty="0">
                <a:solidFill>
                  <a:srgbClr val="FF0000"/>
                </a:solidFill>
              </a:rPr>
              <a:t/>
            </a:r>
            <a:br>
              <a:rPr lang="en-US" sz="6600" dirty="0">
                <a:solidFill>
                  <a:srgbClr val="FF0000"/>
                </a:solidFill>
              </a:rPr>
            </a:br>
            <a:endParaRPr lang="ar-IQ" sz="6600" dirty="0">
              <a:solidFill>
                <a:srgbClr val="FF0000"/>
              </a:solidFill>
            </a:endParaRPr>
          </a:p>
        </p:txBody>
      </p:sp>
      <p:sp>
        <p:nvSpPr>
          <p:cNvPr id="4" name="مستطيل 3"/>
          <p:cNvSpPr/>
          <p:nvPr/>
        </p:nvSpPr>
        <p:spPr>
          <a:xfrm>
            <a:off x="134604" y="1597749"/>
            <a:ext cx="11089682" cy="4637524"/>
          </a:xfrm>
          <a:prstGeom prst="rect">
            <a:avLst/>
          </a:prstGeom>
        </p:spPr>
        <p:txBody>
          <a:bodyPr wrap="square" lIns="112115" tIns="56057" rIns="112115" bIns="56057">
            <a:spAutoFit/>
          </a:bodyPr>
          <a:lstStyle/>
          <a:p>
            <a:pPr algn="just" rtl="0"/>
            <a:r>
              <a:rPr lang="en-US" sz="4900" i="1" dirty="0">
                <a:latin typeface="Times New Roman" pitchFamily="18" charset="0"/>
                <a:cs typeface="Times New Roman" pitchFamily="18" charset="0"/>
              </a:rPr>
              <a:t>Atropine </a:t>
            </a:r>
            <a:r>
              <a:rPr lang="en-US" sz="4900" dirty="0">
                <a:latin typeface="Times New Roman" pitchFamily="18" charset="0"/>
                <a:cs typeface="Times New Roman" pitchFamily="18" charset="0"/>
              </a:rPr>
              <a:t>acts both centrally and peripherally. </a:t>
            </a:r>
            <a:r>
              <a:rPr lang="en-US" sz="4900" dirty="0">
                <a:latin typeface="Times New Roman" pitchFamily="18" charset="0"/>
                <a:cs typeface="Times New Roman" pitchFamily="18" charset="0"/>
              </a:rPr>
              <a:t> actions </a:t>
            </a:r>
            <a:r>
              <a:rPr lang="en-US" sz="4900" dirty="0">
                <a:latin typeface="Times New Roman" pitchFamily="18" charset="0"/>
                <a:cs typeface="Times New Roman" pitchFamily="18" charset="0"/>
              </a:rPr>
              <a:t>last about 4 </a:t>
            </a:r>
            <a:r>
              <a:rPr lang="en-US" sz="4900" dirty="0">
                <a:latin typeface="Times New Roman" pitchFamily="18" charset="0"/>
                <a:cs typeface="Times New Roman" pitchFamily="18" charset="0"/>
              </a:rPr>
              <a:t>hours.</a:t>
            </a:r>
          </a:p>
          <a:p>
            <a:pPr algn="just" rtl="0"/>
            <a:endParaRPr lang="en-US" sz="4900" dirty="0">
              <a:latin typeface="Times New Roman" pitchFamily="18" charset="0"/>
              <a:cs typeface="Times New Roman" pitchFamily="18" charset="0"/>
            </a:endParaRPr>
          </a:p>
          <a:p>
            <a:pPr algn="just" rtl="0"/>
            <a:r>
              <a:rPr lang="en-US" sz="4900" dirty="0">
                <a:latin typeface="Times New Roman" pitchFamily="18" charset="0"/>
                <a:cs typeface="Times New Roman" pitchFamily="18" charset="0"/>
              </a:rPr>
              <a:t> </a:t>
            </a:r>
            <a:r>
              <a:rPr lang="en-US" sz="4900" dirty="0">
                <a:latin typeface="Times New Roman" pitchFamily="18" charset="0"/>
                <a:cs typeface="Times New Roman" pitchFamily="18" charset="0"/>
              </a:rPr>
              <a:t>The greatest </a:t>
            </a:r>
            <a:r>
              <a:rPr lang="en-US" sz="4900" dirty="0">
                <a:latin typeface="Times New Roman" pitchFamily="18" charset="0"/>
                <a:cs typeface="Times New Roman" pitchFamily="18" charset="0"/>
              </a:rPr>
              <a:t>effects </a:t>
            </a:r>
            <a:r>
              <a:rPr lang="en-US" sz="4900" dirty="0">
                <a:latin typeface="Times New Roman" pitchFamily="18" charset="0"/>
                <a:cs typeface="Times New Roman" pitchFamily="18" charset="0"/>
              </a:rPr>
              <a:t>are on bronchial tissue and the secretion of sweat and saliva</a:t>
            </a:r>
            <a:r>
              <a:rPr lang="en-US" sz="4900" dirty="0">
                <a:latin typeface="Times New Roman" pitchFamily="18" charset="0"/>
                <a:cs typeface="Times New Roman" pitchFamily="18" charset="0"/>
              </a:rPr>
              <a:t>.</a:t>
            </a:r>
            <a:endParaRPr lang="en-US" sz="4900" dirty="0">
              <a:latin typeface="Times New Roman" pitchFamily="18" charset="0"/>
              <a:cs typeface="Times New Roman" pitchFamily="18" charset="0"/>
            </a:endParaRPr>
          </a:p>
          <a:p>
            <a:pPr algn="just" rtl="0"/>
            <a:endParaRPr lang="en-US" sz="4900" dirty="0">
              <a:latin typeface="Times New Roman" pitchFamily="18" charset="0"/>
              <a:cs typeface="Times New Roman" pitchFamily="18" charset="0"/>
            </a:endParaRPr>
          </a:p>
        </p:txBody>
      </p:sp>
    </p:spTree>
    <p:extLst>
      <p:ext uri="{BB962C8B-B14F-4D97-AF65-F5344CB8AC3E}">
        <p14:creationId xmlns:p14="http://schemas.microsoft.com/office/powerpoint/2010/main" val="3341001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5900" b="1" dirty="0">
                <a:solidFill>
                  <a:srgbClr val="FFC000"/>
                </a:solidFill>
              </a:rPr>
              <a:t>Pharmacokinetics</a:t>
            </a:r>
            <a:endParaRPr lang="ar-IQ" sz="5900" dirty="0">
              <a:solidFill>
                <a:srgbClr val="FFC000"/>
              </a:solidFill>
            </a:endParaRPr>
          </a:p>
        </p:txBody>
      </p:sp>
      <p:sp>
        <p:nvSpPr>
          <p:cNvPr id="3" name="عنصر نائب للمحتوى 2"/>
          <p:cNvSpPr>
            <a:spLocks noGrp="1"/>
          </p:cNvSpPr>
          <p:nvPr>
            <p:ph idx="1"/>
          </p:nvPr>
        </p:nvSpPr>
        <p:spPr>
          <a:xfrm>
            <a:off x="0" y="1906906"/>
            <a:ext cx="11314446" cy="5393439"/>
          </a:xfrm>
        </p:spPr>
        <p:txBody>
          <a:bodyPr>
            <a:noAutofit/>
          </a:bodyPr>
          <a:lstStyle/>
          <a:p>
            <a:pPr algn="just" rtl="0"/>
            <a:r>
              <a:rPr lang="en-US" sz="4400" b="1" dirty="0"/>
              <a:t> </a:t>
            </a:r>
            <a:r>
              <a:rPr lang="en-US" sz="4400" dirty="0"/>
              <a:t>Atropine is </a:t>
            </a:r>
            <a:r>
              <a:rPr lang="en-US" sz="4400" dirty="0"/>
              <a:t>readily absorbed, </a:t>
            </a:r>
            <a:endParaRPr lang="en-US" sz="4400" dirty="0"/>
          </a:p>
          <a:p>
            <a:pPr algn="just" rtl="0"/>
            <a:r>
              <a:rPr lang="en-US" sz="4400" dirty="0"/>
              <a:t>partially </a:t>
            </a:r>
            <a:r>
              <a:rPr lang="en-US" sz="4400" dirty="0"/>
              <a:t>metabolized by the liver, About 50% of the dose is excreted </a:t>
            </a:r>
            <a:r>
              <a:rPr lang="en-US" sz="4400" dirty="0"/>
              <a:t>unchanged </a:t>
            </a:r>
            <a:r>
              <a:rPr lang="en-US" sz="4400" dirty="0"/>
              <a:t>in the urine</a:t>
            </a:r>
            <a:r>
              <a:rPr lang="en-US" sz="4400" dirty="0"/>
              <a:t>.</a:t>
            </a:r>
          </a:p>
          <a:p>
            <a:pPr algn="just" rtl="0"/>
            <a:r>
              <a:rPr lang="en-US" sz="4400" dirty="0"/>
              <a:t> </a:t>
            </a:r>
            <a:r>
              <a:rPr lang="en-US" sz="4400" dirty="0"/>
              <a:t>Most of the rest appears in the urine as </a:t>
            </a:r>
            <a:r>
              <a:rPr lang="en-US" sz="4400" b="1" dirty="0">
                <a:solidFill>
                  <a:srgbClr val="0070C0"/>
                </a:solidFill>
              </a:rPr>
              <a:t>hydrolysis and conjugation products</a:t>
            </a:r>
            <a:r>
              <a:rPr lang="en-US" sz="4400" dirty="0"/>
              <a:t>. It has a half-life of about 4 hours.</a:t>
            </a:r>
          </a:p>
          <a:p>
            <a:pPr marL="0" indent="0" algn="just">
              <a:buNone/>
            </a:pPr>
            <a:r>
              <a:rPr lang="en-US" sz="4400" dirty="0"/>
              <a:t> </a:t>
            </a:r>
            <a:endParaRPr lang="ar-IQ" sz="4400" dirty="0"/>
          </a:p>
        </p:txBody>
      </p:sp>
    </p:spTree>
    <p:extLst>
      <p:ext uri="{BB962C8B-B14F-4D97-AF65-F5344CB8AC3E}">
        <p14:creationId xmlns:p14="http://schemas.microsoft.com/office/powerpoint/2010/main" val="17137387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2453" y="664721"/>
            <a:ext cx="10304145" cy="1362075"/>
          </a:xfrm>
        </p:spPr>
        <p:txBody>
          <a:bodyPr>
            <a:noAutofit/>
          </a:bodyPr>
          <a:lstStyle/>
          <a:p>
            <a:r>
              <a:rPr lang="en-US" sz="7400" b="1" dirty="0">
                <a:solidFill>
                  <a:srgbClr val="FFC000"/>
                </a:solidFill>
              </a:rPr>
              <a:t>Therapeutic </a:t>
            </a:r>
            <a:r>
              <a:rPr lang="en-US" sz="7400" b="1" dirty="0">
                <a:solidFill>
                  <a:srgbClr val="FFC000"/>
                </a:solidFill>
              </a:rPr>
              <a:t>uses</a:t>
            </a:r>
            <a:r>
              <a:rPr lang="en-US" sz="7400" dirty="0">
                <a:solidFill>
                  <a:srgbClr val="FFC000"/>
                </a:solidFill>
              </a:rPr>
              <a:t/>
            </a:r>
            <a:br>
              <a:rPr lang="en-US" sz="7400" dirty="0">
                <a:solidFill>
                  <a:srgbClr val="FFC000"/>
                </a:solidFill>
              </a:rPr>
            </a:br>
            <a:endParaRPr lang="ar-IQ" sz="7400" dirty="0">
              <a:solidFill>
                <a:srgbClr val="FFC000"/>
              </a:solidFill>
            </a:endParaRPr>
          </a:p>
        </p:txBody>
      </p:sp>
      <p:sp>
        <p:nvSpPr>
          <p:cNvPr id="3" name="عنصر نائب للمحتوى 2"/>
          <p:cNvSpPr>
            <a:spLocks noGrp="1"/>
          </p:cNvSpPr>
          <p:nvPr>
            <p:ph idx="1"/>
          </p:nvPr>
        </p:nvSpPr>
        <p:spPr>
          <a:xfrm>
            <a:off x="224764" y="1906906"/>
            <a:ext cx="10999522" cy="5393439"/>
          </a:xfrm>
        </p:spPr>
        <p:txBody>
          <a:bodyPr>
            <a:noAutofit/>
          </a:bodyPr>
          <a:lstStyle/>
          <a:p>
            <a:pPr marL="0" indent="0" algn="just">
              <a:buNone/>
            </a:pPr>
            <a:r>
              <a:rPr lang="en-US" sz="4400" b="1" dirty="0">
                <a:latin typeface="Times New Roman" pitchFamily="18" charset="0"/>
                <a:cs typeface="Times New Roman" pitchFamily="18" charset="0"/>
              </a:rPr>
              <a:t>a</a:t>
            </a:r>
            <a:r>
              <a:rPr lang="en-US" sz="4400" dirty="0">
                <a:latin typeface="Times New Roman" pitchFamily="18" charset="0"/>
                <a:cs typeface="Times New Roman" pitchFamily="18" charset="0"/>
              </a:rPr>
              <a:t>. </a:t>
            </a:r>
            <a:r>
              <a:rPr lang="en-US" sz="4400" b="1" dirty="0">
                <a:latin typeface="Times New Roman" pitchFamily="18" charset="0"/>
                <a:cs typeface="Times New Roman" pitchFamily="18" charset="0"/>
              </a:rPr>
              <a:t>Antispasmodic:</a:t>
            </a:r>
            <a:r>
              <a:rPr lang="en-US" sz="4400" dirty="0">
                <a:latin typeface="Times New Roman" pitchFamily="18" charset="0"/>
                <a:cs typeface="Times New Roman" pitchFamily="18" charset="0"/>
              </a:rPr>
              <a:t> Atropine is </a:t>
            </a:r>
            <a:r>
              <a:rPr lang="en-US" sz="4400" dirty="0">
                <a:latin typeface="Times New Roman" pitchFamily="18" charset="0"/>
                <a:cs typeface="Times New Roman" pitchFamily="18" charset="0"/>
              </a:rPr>
              <a:t>used as an antispasmodic </a:t>
            </a:r>
            <a:r>
              <a:rPr lang="en-US" sz="4400" dirty="0">
                <a:latin typeface="Times New Roman" pitchFamily="18" charset="0"/>
                <a:cs typeface="Times New Roman" pitchFamily="18" charset="0"/>
              </a:rPr>
              <a:t>agent to relax the GI tract.</a:t>
            </a:r>
          </a:p>
          <a:p>
            <a:pPr marL="0" indent="0" algn="just">
              <a:buNone/>
            </a:pPr>
            <a:r>
              <a:rPr lang="en-US" sz="4400" b="1" dirty="0">
                <a:latin typeface="Times New Roman" pitchFamily="18" charset="0"/>
                <a:cs typeface="Times New Roman" pitchFamily="18" charset="0"/>
              </a:rPr>
              <a:t>b.</a:t>
            </a:r>
            <a:r>
              <a:rPr lang="en-US" sz="4400" dirty="0">
                <a:latin typeface="Times New Roman" pitchFamily="18" charset="0"/>
                <a:cs typeface="Times New Roman" pitchFamily="18" charset="0"/>
              </a:rPr>
              <a:t> </a:t>
            </a:r>
            <a:r>
              <a:rPr lang="en-US" sz="4400" b="1" dirty="0">
                <a:latin typeface="Times New Roman" pitchFamily="18" charset="0"/>
                <a:cs typeface="Times New Roman" pitchFamily="18" charset="0"/>
              </a:rPr>
              <a:t>Cardiovascular: </a:t>
            </a:r>
            <a:r>
              <a:rPr lang="en-US" sz="4400" dirty="0">
                <a:latin typeface="Times New Roman" pitchFamily="18" charset="0"/>
                <a:cs typeface="Times New Roman" pitchFamily="18" charset="0"/>
              </a:rPr>
              <a:t>The drug is used to treat </a:t>
            </a:r>
            <a:r>
              <a:rPr lang="en-US" sz="4400" dirty="0" err="1">
                <a:latin typeface="Times New Roman" pitchFamily="18" charset="0"/>
                <a:cs typeface="Times New Roman" pitchFamily="18" charset="0"/>
              </a:rPr>
              <a:t>bradycardia</a:t>
            </a:r>
            <a:r>
              <a:rPr lang="en-US" sz="4400" dirty="0">
                <a:latin typeface="Times New Roman" pitchFamily="18" charset="0"/>
                <a:cs typeface="Times New Roman" pitchFamily="18" charset="0"/>
              </a:rPr>
              <a:t> of varying etiologies.</a:t>
            </a:r>
          </a:p>
          <a:p>
            <a:pPr marL="0" indent="0" algn="just">
              <a:buNone/>
            </a:pPr>
            <a:r>
              <a:rPr lang="en-US" sz="4400" b="1" dirty="0">
                <a:latin typeface="Times New Roman" pitchFamily="18" charset="0"/>
                <a:cs typeface="Times New Roman" pitchFamily="18" charset="0"/>
              </a:rPr>
              <a:t>c.</a:t>
            </a:r>
            <a:r>
              <a:rPr lang="en-US" sz="4400" dirty="0">
                <a:latin typeface="Times New Roman" pitchFamily="18" charset="0"/>
                <a:cs typeface="Times New Roman" pitchFamily="18" charset="0"/>
              </a:rPr>
              <a:t> </a:t>
            </a:r>
            <a:r>
              <a:rPr lang="en-US" sz="4400" b="1" dirty="0" err="1">
                <a:latin typeface="Times New Roman" pitchFamily="18" charset="0"/>
                <a:cs typeface="Times New Roman" pitchFamily="18" charset="0"/>
              </a:rPr>
              <a:t>Antisecretory</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Atropine is sometimes used as an </a:t>
            </a:r>
            <a:r>
              <a:rPr lang="en-US" sz="4400" dirty="0" err="1">
                <a:latin typeface="Times New Roman" pitchFamily="18" charset="0"/>
                <a:cs typeface="Times New Roman" pitchFamily="18" charset="0"/>
              </a:rPr>
              <a:t>antisecretory</a:t>
            </a:r>
            <a:r>
              <a:rPr lang="en-US" sz="4400" dirty="0">
                <a:latin typeface="Times New Roman" pitchFamily="18" charset="0"/>
                <a:cs typeface="Times New Roman" pitchFamily="18" charset="0"/>
              </a:rPr>
              <a:t> agent to block secretions in the upper and lower respiratory tracts prior to surgery.</a:t>
            </a:r>
          </a:p>
          <a:p>
            <a:pPr marL="0" indent="0" algn="just">
              <a:buNone/>
            </a:pPr>
            <a:endParaRPr lang="ar-IQ" sz="4400" dirty="0">
              <a:latin typeface="Times New Roman" pitchFamily="18" charset="0"/>
              <a:cs typeface="Times New Roman" pitchFamily="18" charset="0"/>
            </a:endParaRPr>
          </a:p>
        </p:txBody>
      </p:sp>
    </p:spTree>
    <p:extLst>
      <p:ext uri="{BB962C8B-B14F-4D97-AF65-F5344CB8AC3E}">
        <p14:creationId xmlns:p14="http://schemas.microsoft.com/office/powerpoint/2010/main" val="524428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just">
              <a:buNone/>
            </a:pPr>
            <a:r>
              <a:rPr lang="en-US" sz="4400" b="1" dirty="0"/>
              <a:t>d.</a:t>
            </a:r>
            <a:r>
              <a:rPr lang="en-US" sz="4400" dirty="0"/>
              <a:t> </a:t>
            </a:r>
            <a:r>
              <a:rPr lang="en-US" sz="4400" b="1" dirty="0"/>
              <a:t>Antidote for cholinergic agonists:</a:t>
            </a:r>
            <a:r>
              <a:rPr lang="en-US" sz="4400" dirty="0"/>
              <a:t> Atropine is used for the treatment of organophosphate (insecticides, nerve gases) poisoning, of overdose of clinically used anticholinesterases such as </a:t>
            </a:r>
            <a:r>
              <a:rPr lang="en-US" sz="4400" dirty="0" err="1"/>
              <a:t>physostigmine</a:t>
            </a:r>
            <a:r>
              <a:rPr lang="en-US" sz="4400" dirty="0"/>
              <a:t>,</a:t>
            </a:r>
          </a:p>
          <a:p>
            <a:pPr algn="just"/>
            <a:endParaRPr lang="ar-IQ" dirty="0"/>
          </a:p>
        </p:txBody>
      </p:sp>
    </p:spTree>
    <p:extLst>
      <p:ext uri="{BB962C8B-B14F-4D97-AF65-F5344CB8AC3E}">
        <p14:creationId xmlns:p14="http://schemas.microsoft.com/office/powerpoint/2010/main" val="1302965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26" y="253993"/>
            <a:ext cx="10729041" cy="752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371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b="1" dirty="0">
                <a:solidFill>
                  <a:srgbClr val="FFC000"/>
                </a:solidFill>
              </a:rPr>
              <a:t>Adverse </a:t>
            </a:r>
            <a:r>
              <a:rPr lang="en-US" b="1" dirty="0" smtClean="0">
                <a:solidFill>
                  <a:srgbClr val="FFC000"/>
                </a:solidFill>
              </a:rPr>
              <a:t>effects </a:t>
            </a:r>
            <a:r>
              <a:rPr lang="en-US" dirty="0">
                <a:solidFill>
                  <a:srgbClr val="FFC000"/>
                </a:solidFill>
              </a:rPr>
              <a:t/>
            </a:r>
            <a:br>
              <a:rPr lang="en-US" dirty="0">
                <a:solidFill>
                  <a:srgbClr val="FFC000"/>
                </a:solidFill>
              </a:rPr>
            </a:br>
            <a:endParaRPr lang="ar-IQ" dirty="0">
              <a:solidFill>
                <a:srgbClr val="FFC000"/>
              </a:solidFill>
            </a:endParaRPr>
          </a:p>
        </p:txBody>
      </p:sp>
      <p:sp>
        <p:nvSpPr>
          <p:cNvPr id="5" name="مستطيل 4"/>
          <p:cNvSpPr/>
          <p:nvPr/>
        </p:nvSpPr>
        <p:spPr>
          <a:xfrm>
            <a:off x="134604" y="1555533"/>
            <a:ext cx="11089682" cy="6207185"/>
          </a:xfrm>
          <a:prstGeom prst="rect">
            <a:avLst/>
          </a:prstGeom>
        </p:spPr>
        <p:txBody>
          <a:bodyPr wrap="square" lIns="112115" tIns="56057" rIns="112115" bIns="56057">
            <a:spAutoFit/>
          </a:bodyPr>
          <a:lstStyle/>
          <a:p>
            <a:pPr marL="350358" indent="-350358" algn="just">
              <a:buFont typeface="Wingdings" pitchFamily="2" charset="2"/>
              <a:buChar char="v"/>
            </a:pPr>
            <a:r>
              <a:rPr lang="en-US" sz="4400" dirty="0"/>
              <a:t>dry </a:t>
            </a:r>
            <a:r>
              <a:rPr lang="en-US" sz="4400" dirty="0"/>
              <a:t>mouth, blurred </a:t>
            </a:r>
            <a:r>
              <a:rPr lang="en-US" sz="4400" dirty="0"/>
              <a:t>vision</a:t>
            </a:r>
            <a:r>
              <a:rPr lang="en-US" sz="4400" dirty="0"/>
              <a:t>.</a:t>
            </a:r>
            <a:r>
              <a:rPr lang="en-US" sz="4400" dirty="0"/>
              <a:t> </a:t>
            </a:r>
            <a:r>
              <a:rPr lang="en-US" sz="4400" dirty="0"/>
              <a:t>tachycardia, urinary retention, and constipation. </a:t>
            </a:r>
            <a:endParaRPr lang="en-US" sz="4400" dirty="0"/>
          </a:p>
          <a:p>
            <a:pPr marL="350358" indent="-350358" algn="just">
              <a:buFont typeface="Wingdings" pitchFamily="2" charset="2"/>
              <a:buChar char="v"/>
            </a:pPr>
            <a:r>
              <a:rPr lang="en-US" sz="4400" dirty="0"/>
              <a:t>Effects </a:t>
            </a:r>
            <a:r>
              <a:rPr lang="en-US" sz="4400" dirty="0"/>
              <a:t>on the CNS include restlessness, confusion, hallucinations, and delirium, which may progress to depression, collapse of the circulatory and </a:t>
            </a:r>
            <a:r>
              <a:rPr lang="en-US" sz="4400" dirty="0"/>
              <a:t>respiratory systems</a:t>
            </a:r>
            <a:r>
              <a:rPr lang="en-US" sz="4400" dirty="0"/>
              <a:t>, and </a:t>
            </a:r>
            <a:r>
              <a:rPr lang="en-US" sz="4400" dirty="0"/>
              <a:t>death</a:t>
            </a:r>
          </a:p>
          <a:p>
            <a:pPr marL="350358" indent="-350358" algn="just">
              <a:buFont typeface="Wingdings" pitchFamily="2" charset="2"/>
              <a:buChar char="v"/>
            </a:pPr>
            <a:r>
              <a:rPr lang="en-US" sz="4400" dirty="0"/>
              <a:t>Low </a:t>
            </a:r>
            <a:r>
              <a:rPr lang="en-US" sz="4400" dirty="0"/>
              <a:t>doses of cholinesterase inhibitors, such </a:t>
            </a:r>
            <a:r>
              <a:rPr lang="en-US" sz="4400" dirty="0"/>
              <a:t>as </a:t>
            </a:r>
            <a:r>
              <a:rPr lang="en-US" sz="4400" i="1" dirty="0" err="1"/>
              <a:t>physostigmine</a:t>
            </a:r>
            <a:r>
              <a:rPr lang="en-US" sz="4400" dirty="0"/>
              <a:t>, may be used to overcome </a:t>
            </a:r>
            <a:r>
              <a:rPr lang="en-US" sz="4400" i="1" dirty="0"/>
              <a:t>atropine </a:t>
            </a:r>
            <a:r>
              <a:rPr lang="en-US" sz="4400" dirty="0"/>
              <a:t>toxicity</a:t>
            </a:r>
            <a:endParaRPr lang="en-US" sz="4400" dirty="0"/>
          </a:p>
        </p:txBody>
      </p:sp>
    </p:spTree>
    <p:extLst>
      <p:ext uri="{BB962C8B-B14F-4D97-AF65-F5344CB8AC3E}">
        <p14:creationId xmlns:p14="http://schemas.microsoft.com/office/powerpoint/2010/main" val="3560471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224764" y="1906906"/>
            <a:ext cx="11089682" cy="5393439"/>
          </a:xfrm>
        </p:spPr>
        <p:txBody>
          <a:bodyPr>
            <a:normAutofit/>
          </a:bodyPr>
          <a:lstStyle/>
          <a:p>
            <a:pPr algn="just" rtl="0"/>
            <a:r>
              <a:rPr lang="en-US" sz="4400" dirty="0"/>
              <a:t> </a:t>
            </a:r>
            <a:r>
              <a:rPr lang="en-US" sz="4400" dirty="0"/>
              <a:t>The drug may be dangerous in children, because they are sensitive to its effects, particularly to rapid increases in body temperature.</a:t>
            </a:r>
          </a:p>
          <a:p>
            <a:pPr algn="just" rtl="0"/>
            <a:endParaRPr lang="ar-IQ" sz="4400" dirty="0"/>
          </a:p>
        </p:txBody>
      </p:sp>
    </p:spTree>
    <p:extLst>
      <p:ext uri="{BB962C8B-B14F-4D97-AF65-F5344CB8AC3E}">
        <p14:creationId xmlns:p14="http://schemas.microsoft.com/office/powerpoint/2010/main" val="2037085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b="1" dirty="0">
                <a:solidFill>
                  <a:srgbClr val="FF0000"/>
                </a:solidFill>
              </a:rPr>
              <a:t>Scopolamine</a:t>
            </a:r>
            <a:r>
              <a:rPr lang="en-US" dirty="0">
                <a:solidFill>
                  <a:srgbClr val="FF0000"/>
                </a:solidFill>
              </a:rPr>
              <a:t/>
            </a:r>
            <a:br>
              <a:rPr lang="en-US" dirty="0">
                <a:solidFill>
                  <a:srgbClr val="FF0000"/>
                </a:solidFill>
              </a:rPr>
            </a:br>
            <a:endParaRPr lang="ar-IQ" dirty="0">
              <a:solidFill>
                <a:srgbClr val="FF0000"/>
              </a:solidFill>
            </a:endParaRPr>
          </a:p>
        </p:txBody>
      </p:sp>
      <p:sp>
        <p:nvSpPr>
          <p:cNvPr id="5" name="مستطيل 4"/>
          <p:cNvSpPr/>
          <p:nvPr/>
        </p:nvSpPr>
        <p:spPr>
          <a:xfrm>
            <a:off x="224764" y="1597749"/>
            <a:ext cx="10909362" cy="6207185"/>
          </a:xfrm>
          <a:prstGeom prst="rect">
            <a:avLst/>
          </a:prstGeom>
        </p:spPr>
        <p:txBody>
          <a:bodyPr wrap="square" lIns="112115" tIns="56057" rIns="112115" bIns="56057">
            <a:spAutoFit/>
          </a:bodyPr>
          <a:lstStyle/>
          <a:p>
            <a:pPr algn="just" rtl="0"/>
            <a:r>
              <a:rPr lang="en-US" sz="4400" i="1" dirty="0"/>
              <a:t>Scopolamine</a:t>
            </a:r>
            <a:r>
              <a:rPr lang="en-US" sz="4400" dirty="0"/>
              <a:t> </a:t>
            </a:r>
            <a:r>
              <a:rPr lang="en-US" sz="4400" dirty="0"/>
              <a:t>another tertiary </a:t>
            </a:r>
            <a:r>
              <a:rPr lang="en-US" sz="4400" dirty="0"/>
              <a:t>amine has a </a:t>
            </a:r>
            <a:r>
              <a:rPr lang="en-US" sz="4400" dirty="0"/>
              <a:t>longer duration of action as compared to </a:t>
            </a:r>
            <a:r>
              <a:rPr lang="en-US" sz="4400" i="1" dirty="0"/>
              <a:t>atropine</a:t>
            </a:r>
            <a:r>
              <a:rPr lang="en-US" sz="4400" dirty="0"/>
              <a:t>. </a:t>
            </a:r>
          </a:p>
          <a:p>
            <a:pPr algn="just" rtl="0"/>
            <a:r>
              <a:rPr lang="en-US" sz="4400" dirty="0"/>
              <a:t>1. </a:t>
            </a:r>
            <a:r>
              <a:rPr lang="en-US" sz="4400" dirty="0"/>
              <a:t>Actions: one </a:t>
            </a:r>
            <a:r>
              <a:rPr lang="en-US" sz="4400" dirty="0"/>
              <a:t>of the most effective </a:t>
            </a:r>
            <a:r>
              <a:rPr lang="en-US" sz="4400" dirty="0"/>
              <a:t>anti–motion sickness </a:t>
            </a:r>
            <a:r>
              <a:rPr lang="en-US" sz="4400" dirty="0"/>
              <a:t>drugs available. </a:t>
            </a:r>
          </a:p>
          <a:p>
            <a:pPr algn="just" rtl="0"/>
            <a:r>
              <a:rPr lang="en-US" sz="4400" dirty="0"/>
              <a:t>2. Therapeutic uses: The therapeutic use of </a:t>
            </a:r>
            <a:r>
              <a:rPr lang="en-US" sz="4400" i="1" dirty="0"/>
              <a:t>scopolamine </a:t>
            </a:r>
            <a:r>
              <a:rPr lang="en-US" sz="4400" dirty="0"/>
              <a:t>is limited to prevention of motion sickness and postoperative nausea and vomiting. </a:t>
            </a:r>
          </a:p>
        </p:txBody>
      </p:sp>
    </p:spTree>
    <p:extLst>
      <p:ext uri="{BB962C8B-B14F-4D97-AF65-F5344CB8AC3E}">
        <p14:creationId xmlns:p14="http://schemas.microsoft.com/office/powerpoint/2010/main" val="4093176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dirty="0" err="1">
                <a:solidFill>
                  <a:srgbClr val="FF0000"/>
                </a:solidFill>
              </a:rPr>
              <a:t>Benztropine</a:t>
            </a:r>
            <a:r>
              <a:rPr lang="en-US" b="1" dirty="0">
                <a:solidFill>
                  <a:srgbClr val="FF0000"/>
                </a:solidFill>
              </a:rPr>
              <a:t> and </a:t>
            </a:r>
            <a:r>
              <a:rPr lang="en-US" b="1" dirty="0" err="1">
                <a:solidFill>
                  <a:srgbClr val="FF0000"/>
                </a:solidFill>
              </a:rPr>
              <a:t>trihexyphenidyl</a:t>
            </a:r>
            <a:endParaRPr lang="en-US" dirty="0">
              <a:solidFill>
                <a:srgbClr val="FF0000"/>
              </a:solidFill>
            </a:endParaRPr>
          </a:p>
        </p:txBody>
      </p:sp>
      <p:sp>
        <p:nvSpPr>
          <p:cNvPr id="4" name="مستطيل 3"/>
          <p:cNvSpPr/>
          <p:nvPr/>
        </p:nvSpPr>
        <p:spPr>
          <a:xfrm>
            <a:off x="224764" y="1683558"/>
            <a:ext cx="11089682" cy="4852968"/>
          </a:xfrm>
          <a:prstGeom prst="rect">
            <a:avLst/>
          </a:prstGeom>
        </p:spPr>
        <p:txBody>
          <a:bodyPr wrap="square" lIns="112115" tIns="56057" rIns="112115" bIns="56057">
            <a:spAutoFit/>
          </a:bodyPr>
          <a:lstStyle/>
          <a:p>
            <a:pPr algn="just" rtl="0"/>
            <a:r>
              <a:rPr lang="en-US" sz="4400" i="1" dirty="0" err="1">
                <a:cs typeface="+mj-cs"/>
              </a:rPr>
              <a:t>Benztropine</a:t>
            </a:r>
            <a:r>
              <a:rPr lang="en-US" sz="4400" i="1" dirty="0">
                <a:cs typeface="+mj-cs"/>
              </a:rPr>
              <a:t> </a:t>
            </a:r>
            <a:r>
              <a:rPr lang="en-US" sz="4400" dirty="0">
                <a:cs typeface="+mj-cs"/>
              </a:rPr>
              <a:t>and </a:t>
            </a:r>
            <a:r>
              <a:rPr lang="en-US" sz="4400" i="1" dirty="0" err="1">
                <a:cs typeface="+mj-cs"/>
              </a:rPr>
              <a:t>trihexyphenidyl</a:t>
            </a:r>
            <a:r>
              <a:rPr lang="en-US" sz="4400" i="1" dirty="0">
                <a:cs typeface="+mj-cs"/>
              </a:rPr>
              <a:t> </a:t>
            </a:r>
            <a:r>
              <a:rPr lang="en-US" sz="4400" dirty="0">
                <a:cs typeface="+mj-cs"/>
              </a:rPr>
              <a:t>are useful as adjuncts with other </a:t>
            </a:r>
            <a:r>
              <a:rPr lang="en-US" sz="4400" dirty="0" err="1">
                <a:cs typeface="+mj-cs"/>
              </a:rPr>
              <a:t>antiparkinsonian</a:t>
            </a:r>
            <a:r>
              <a:rPr lang="en-US" sz="4400" dirty="0">
                <a:cs typeface="+mj-cs"/>
              </a:rPr>
              <a:t> agents to treat Parkinson’s disease and other types of </a:t>
            </a:r>
            <a:r>
              <a:rPr lang="en-US" sz="4400" dirty="0" err="1">
                <a:cs typeface="+mj-cs"/>
              </a:rPr>
              <a:t>parkinsonian</a:t>
            </a:r>
            <a:r>
              <a:rPr lang="en-US" sz="4400" dirty="0">
                <a:cs typeface="+mj-cs"/>
              </a:rPr>
              <a:t> syndromes, including </a:t>
            </a:r>
            <a:r>
              <a:rPr lang="en-US" sz="4400" dirty="0">
                <a:cs typeface="+mj-cs"/>
              </a:rPr>
              <a:t>antipsychotic induced  </a:t>
            </a:r>
            <a:r>
              <a:rPr lang="en-US" sz="4400" dirty="0">
                <a:cs typeface="+mj-cs"/>
              </a:rPr>
              <a:t>extrapyramidal symptoms.</a:t>
            </a:r>
          </a:p>
          <a:p>
            <a:pPr algn="just" rtl="0"/>
            <a:r>
              <a:rPr lang="en-US" sz="4400" dirty="0">
                <a:cs typeface="+mj-cs"/>
              </a:rPr>
              <a:t> </a:t>
            </a:r>
          </a:p>
        </p:txBody>
      </p:sp>
    </p:spTree>
    <p:extLst>
      <p:ext uri="{BB962C8B-B14F-4D97-AF65-F5344CB8AC3E}">
        <p14:creationId xmlns:p14="http://schemas.microsoft.com/office/powerpoint/2010/main" val="38720221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2453" y="750531"/>
            <a:ext cx="10304145" cy="1362075"/>
          </a:xfrm>
        </p:spPr>
        <p:txBody>
          <a:bodyPr>
            <a:normAutofit fontScale="90000"/>
          </a:bodyPr>
          <a:lstStyle/>
          <a:p>
            <a:pPr rtl="0"/>
            <a:r>
              <a:rPr lang="en-US" b="1" dirty="0" err="1"/>
              <a:t>Darifenacin</a:t>
            </a:r>
            <a:r>
              <a:rPr lang="en-US" b="1" dirty="0"/>
              <a:t>, </a:t>
            </a:r>
            <a:r>
              <a:rPr lang="en-US" b="1" dirty="0" err="1"/>
              <a:t>fesoterodine</a:t>
            </a:r>
            <a:r>
              <a:rPr lang="en-US" b="1" dirty="0"/>
              <a:t>, oxybutynin, </a:t>
            </a:r>
            <a:r>
              <a:rPr lang="en-US" b="1" dirty="0" err="1"/>
              <a:t>solifenacin</a:t>
            </a:r>
            <a:r>
              <a:rPr lang="en-US" b="1" dirty="0"/>
              <a:t>, </a:t>
            </a:r>
            <a:r>
              <a:rPr lang="en-US" b="1" dirty="0" err="1"/>
              <a:t>tolterodine</a:t>
            </a:r>
            <a:r>
              <a:rPr lang="en-US" b="1" dirty="0"/>
              <a:t>,</a:t>
            </a:r>
            <a:r>
              <a:rPr lang="en-US" dirty="0"/>
              <a:t/>
            </a:r>
            <a:br>
              <a:rPr lang="en-US" dirty="0"/>
            </a:br>
            <a:r>
              <a:rPr lang="en-US" b="1" dirty="0"/>
              <a:t>and </a:t>
            </a:r>
            <a:r>
              <a:rPr lang="en-US" b="1" dirty="0" err="1"/>
              <a:t>trospium</a:t>
            </a:r>
            <a:r>
              <a:rPr lang="en-US" b="1" dirty="0"/>
              <a:t> chloride</a:t>
            </a:r>
            <a:r>
              <a:rPr lang="en-US" dirty="0"/>
              <a:t/>
            </a:r>
            <a:br>
              <a:rPr lang="en-US" dirty="0"/>
            </a:br>
            <a:endParaRPr lang="ar-IQ" dirty="0"/>
          </a:p>
        </p:txBody>
      </p:sp>
      <p:sp>
        <p:nvSpPr>
          <p:cNvPr id="3" name="عنصر نائب للمحتوى 2"/>
          <p:cNvSpPr>
            <a:spLocks noGrp="1"/>
          </p:cNvSpPr>
          <p:nvPr>
            <p:ph idx="1"/>
          </p:nvPr>
        </p:nvSpPr>
        <p:spPr>
          <a:xfrm>
            <a:off x="224764" y="2296787"/>
            <a:ext cx="11089682" cy="5393439"/>
          </a:xfrm>
        </p:spPr>
        <p:txBody>
          <a:bodyPr>
            <a:normAutofit/>
          </a:bodyPr>
          <a:lstStyle/>
          <a:p>
            <a:pPr algn="just" rtl="0"/>
            <a:r>
              <a:rPr lang="en-US" sz="4400" dirty="0"/>
              <a:t>These drugs </a:t>
            </a:r>
            <a:r>
              <a:rPr lang="en-US" sz="4400" dirty="0"/>
              <a:t>are used to treat overactive bladder</a:t>
            </a:r>
            <a:r>
              <a:rPr lang="en-US" sz="4400" dirty="0"/>
              <a:t>.</a:t>
            </a:r>
          </a:p>
          <a:p>
            <a:pPr algn="just" rtl="0"/>
            <a:r>
              <a:rPr lang="en-US" sz="4400" dirty="0"/>
              <a:t> </a:t>
            </a:r>
            <a:r>
              <a:rPr lang="en-US" sz="4400" dirty="0"/>
              <a:t>By blocking muscarinic receptors in the bladder, </a:t>
            </a:r>
            <a:r>
              <a:rPr lang="en-US" sz="4400" dirty="0" err="1"/>
              <a:t>intravesical</a:t>
            </a:r>
            <a:r>
              <a:rPr lang="en-US" sz="4400" dirty="0"/>
              <a:t> pressure is lowered, bladder capacity is increased, and the frequency of bladder contractions is reduced. </a:t>
            </a:r>
            <a:endParaRPr lang="ar-IQ" sz="4400" dirty="0"/>
          </a:p>
        </p:txBody>
      </p:sp>
    </p:spTree>
    <p:extLst>
      <p:ext uri="{BB962C8B-B14F-4D97-AF65-F5344CB8AC3E}">
        <p14:creationId xmlns:p14="http://schemas.microsoft.com/office/powerpoint/2010/main" val="2604752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2453" y="750531"/>
            <a:ext cx="10304145" cy="1362075"/>
          </a:xfrm>
        </p:spPr>
        <p:txBody>
          <a:bodyPr>
            <a:noAutofit/>
          </a:bodyPr>
          <a:lstStyle/>
          <a:p>
            <a:r>
              <a:rPr lang="en-US" b="1" dirty="0">
                <a:solidFill>
                  <a:srgbClr val="FF0000"/>
                </a:solidFill>
              </a:rPr>
              <a:t>Adrenergic agonists</a:t>
            </a:r>
            <a:r>
              <a:rPr lang="en-US" dirty="0">
                <a:solidFill>
                  <a:srgbClr val="FF0000"/>
                </a:solidFill>
              </a:rPr>
              <a:t/>
            </a:r>
            <a:br>
              <a:rPr lang="en-US" dirty="0">
                <a:solidFill>
                  <a:srgbClr val="FF0000"/>
                </a:solidFill>
              </a:rPr>
            </a:br>
            <a:endParaRPr lang="ar-IQ" dirty="0">
              <a:solidFill>
                <a:srgbClr val="FF0000"/>
              </a:solidFill>
            </a:endParaRPr>
          </a:p>
        </p:txBody>
      </p:sp>
      <p:sp>
        <p:nvSpPr>
          <p:cNvPr id="3" name="عنصر نائب للمحتوى 2"/>
          <p:cNvSpPr>
            <a:spLocks noGrp="1"/>
          </p:cNvSpPr>
          <p:nvPr>
            <p:ph idx="1"/>
          </p:nvPr>
        </p:nvSpPr>
        <p:spPr>
          <a:xfrm>
            <a:off x="134604" y="1953549"/>
            <a:ext cx="11179842" cy="5393439"/>
          </a:xfrm>
        </p:spPr>
        <p:txBody>
          <a:bodyPr>
            <a:noAutofit/>
          </a:bodyPr>
          <a:lstStyle/>
          <a:p>
            <a:pPr algn="just" rtl="0"/>
            <a:r>
              <a:rPr lang="en-US" sz="4400" dirty="0"/>
              <a:t>sympathetic </a:t>
            </a:r>
            <a:r>
              <a:rPr lang="en-US" sz="4400" dirty="0"/>
              <a:t>stimulation are mediated by release of </a:t>
            </a:r>
            <a:r>
              <a:rPr lang="en-US" sz="4400" b="1" dirty="0">
                <a:solidFill>
                  <a:srgbClr val="0070C0"/>
                </a:solidFill>
              </a:rPr>
              <a:t>norepinephrine</a:t>
            </a:r>
            <a:r>
              <a:rPr lang="en-US" sz="4400" dirty="0"/>
              <a:t> from nerve terminals, which then activates </a:t>
            </a:r>
            <a:r>
              <a:rPr lang="en-US" sz="4400" b="1" dirty="0" err="1">
                <a:solidFill>
                  <a:srgbClr val="00B050"/>
                </a:solidFill>
              </a:rPr>
              <a:t>adrenoceptors</a:t>
            </a:r>
            <a:r>
              <a:rPr lang="en-US" sz="4400" b="1" dirty="0">
                <a:solidFill>
                  <a:srgbClr val="00B050"/>
                </a:solidFill>
              </a:rPr>
              <a:t> on postsynaptic </a:t>
            </a:r>
            <a:r>
              <a:rPr lang="en-US" sz="4400" b="1" dirty="0">
                <a:solidFill>
                  <a:srgbClr val="00B050"/>
                </a:solidFill>
              </a:rPr>
              <a:t>sites.</a:t>
            </a:r>
          </a:p>
          <a:p>
            <a:pPr marL="0" indent="0" algn="just">
              <a:buNone/>
            </a:pPr>
            <a:r>
              <a:rPr lang="en-US" sz="4400" dirty="0"/>
              <a:t> </a:t>
            </a:r>
            <a:endParaRPr lang="en-US" sz="4400" dirty="0"/>
          </a:p>
          <a:p>
            <a:pPr algn="just" rtl="0"/>
            <a:r>
              <a:rPr lang="en-US" sz="4400" dirty="0"/>
              <a:t>In stress</a:t>
            </a:r>
            <a:r>
              <a:rPr lang="en-US" sz="4400" dirty="0"/>
              <a:t>, the adrenal medulla releases </a:t>
            </a:r>
            <a:r>
              <a:rPr lang="en-US" sz="4400" b="1" dirty="0">
                <a:solidFill>
                  <a:srgbClr val="0070C0"/>
                </a:solidFill>
              </a:rPr>
              <a:t>epinephrine</a:t>
            </a:r>
            <a:r>
              <a:rPr lang="en-US" sz="4400" dirty="0"/>
              <a:t>, which is transported in the blood to target tissues. </a:t>
            </a:r>
          </a:p>
          <a:p>
            <a:pPr algn="just" rtl="0"/>
            <a:endParaRPr lang="en-US" sz="4400" dirty="0"/>
          </a:p>
        </p:txBody>
      </p:sp>
    </p:spTree>
    <p:extLst>
      <p:ext uri="{BB962C8B-B14F-4D97-AF65-F5344CB8AC3E}">
        <p14:creationId xmlns:p14="http://schemas.microsoft.com/office/powerpoint/2010/main" val="3949231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033" y="953453"/>
            <a:ext cx="8554985" cy="626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2355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4400" dirty="0"/>
              <a:t>Drugs that mimic the actions of epinephrine or norepinephrine are termed </a:t>
            </a:r>
            <a:r>
              <a:rPr lang="en-US" sz="4400" b="1" dirty="0">
                <a:solidFill>
                  <a:srgbClr val="FF0000"/>
                </a:solidFill>
              </a:rPr>
              <a:t>sympathomimetic.</a:t>
            </a:r>
          </a:p>
          <a:p>
            <a:pPr algn="just" rtl="0"/>
            <a:r>
              <a:rPr lang="en-US" sz="4400" dirty="0">
                <a:solidFill>
                  <a:srgbClr val="FF0000"/>
                </a:solidFill>
              </a:rPr>
              <a:t> </a:t>
            </a:r>
            <a:r>
              <a:rPr lang="en-US" sz="4400" dirty="0"/>
              <a:t>drugs and drugs that block the activation of adrenergic receptors are termed </a:t>
            </a:r>
            <a:r>
              <a:rPr lang="en-US" sz="4400" b="1" dirty="0" err="1">
                <a:solidFill>
                  <a:srgbClr val="FF0000"/>
                </a:solidFill>
              </a:rPr>
              <a:t>sympatholytics</a:t>
            </a:r>
            <a:r>
              <a:rPr lang="en-US" sz="4400" dirty="0"/>
              <a:t>.</a:t>
            </a:r>
          </a:p>
          <a:p>
            <a:pPr marL="0" indent="0" algn="just">
              <a:buNone/>
            </a:pPr>
            <a:r>
              <a:rPr lang="en-US" sz="4400" dirty="0"/>
              <a:t> </a:t>
            </a:r>
            <a:endParaRPr lang="ar-IQ" sz="4400" dirty="0"/>
          </a:p>
        </p:txBody>
      </p:sp>
    </p:spTree>
    <p:extLst>
      <p:ext uri="{BB962C8B-B14F-4D97-AF65-F5344CB8AC3E}">
        <p14:creationId xmlns:p14="http://schemas.microsoft.com/office/powerpoint/2010/main" val="73285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788" y="227013"/>
            <a:ext cx="7394178" cy="771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وان 1"/>
          <p:cNvSpPr>
            <a:spLocks noGrp="1"/>
          </p:cNvSpPr>
          <p:nvPr>
            <p:ph type="title"/>
          </p:nvPr>
        </p:nvSpPr>
        <p:spPr>
          <a:xfrm>
            <a:off x="134604" y="2724150"/>
            <a:ext cx="3065441" cy="1362075"/>
          </a:xfrm>
        </p:spPr>
        <p:txBody>
          <a:bodyPr>
            <a:noAutofit/>
          </a:bodyPr>
          <a:lstStyle/>
          <a:p>
            <a:r>
              <a:rPr lang="en-US" sz="3900" b="1" dirty="0">
                <a:solidFill>
                  <a:srgbClr val="C00000"/>
                </a:solidFill>
              </a:rPr>
              <a:t>Adrenergic Transmission</a:t>
            </a:r>
            <a:r>
              <a:rPr lang="en-US" sz="3900" dirty="0">
                <a:solidFill>
                  <a:srgbClr val="C00000"/>
                </a:solidFill>
              </a:rPr>
              <a:t/>
            </a:r>
            <a:br>
              <a:rPr lang="en-US" sz="3900" dirty="0">
                <a:solidFill>
                  <a:srgbClr val="C00000"/>
                </a:solidFill>
              </a:rPr>
            </a:br>
            <a:endParaRPr lang="ar-IQ" sz="3900" dirty="0">
              <a:solidFill>
                <a:srgbClr val="C00000"/>
              </a:solidFill>
            </a:endParaRPr>
          </a:p>
        </p:txBody>
      </p:sp>
    </p:spTree>
    <p:extLst>
      <p:ext uri="{BB962C8B-B14F-4D97-AF65-F5344CB8AC3E}">
        <p14:creationId xmlns:p14="http://schemas.microsoft.com/office/powerpoint/2010/main" val="4607991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5900" b="1" dirty="0" err="1">
                <a:solidFill>
                  <a:srgbClr val="C00000"/>
                </a:solidFill>
              </a:rPr>
              <a:t>adrenoceptors</a:t>
            </a:r>
            <a:endParaRPr lang="ar-IQ" sz="5900" dirty="0">
              <a:solidFill>
                <a:srgbClr val="C00000"/>
              </a:solidFill>
            </a:endParaRPr>
          </a:p>
        </p:txBody>
      </p:sp>
      <p:sp>
        <p:nvSpPr>
          <p:cNvPr id="3" name="عنصر نائب للمحتوى 2"/>
          <p:cNvSpPr>
            <a:spLocks noGrp="1"/>
          </p:cNvSpPr>
          <p:nvPr>
            <p:ph idx="1"/>
          </p:nvPr>
        </p:nvSpPr>
        <p:spPr>
          <a:xfrm>
            <a:off x="224764" y="1082892"/>
            <a:ext cx="11089682" cy="5393439"/>
          </a:xfrm>
        </p:spPr>
        <p:txBody>
          <a:bodyPr>
            <a:noAutofit/>
          </a:bodyPr>
          <a:lstStyle/>
          <a:p>
            <a:pPr algn="just" rtl="0"/>
            <a:endParaRPr lang="en-US" sz="4400" dirty="0"/>
          </a:p>
          <a:p>
            <a:pPr algn="just" rtl="0"/>
            <a:r>
              <a:rPr lang="en-US" sz="4400" dirty="0"/>
              <a:t> </a:t>
            </a:r>
            <a:r>
              <a:rPr lang="en-US" sz="4400" dirty="0"/>
              <a:t>two main families of receptors, α and β, are classified on the basis of their responses to the adrenergic agonists </a:t>
            </a:r>
            <a:r>
              <a:rPr lang="en-US" sz="4400" b="1" dirty="0">
                <a:solidFill>
                  <a:srgbClr val="00B050"/>
                </a:solidFill>
              </a:rPr>
              <a:t>epinephrine</a:t>
            </a:r>
            <a:r>
              <a:rPr lang="en-US" sz="4400" dirty="0"/>
              <a:t>, </a:t>
            </a:r>
            <a:r>
              <a:rPr lang="en-US" sz="4400" b="1" dirty="0">
                <a:solidFill>
                  <a:srgbClr val="0070C0"/>
                </a:solidFill>
              </a:rPr>
              <a:t>norepinephrine</a:t>
            </a:r>
            <a:r>
              <a:rPr lang="en-US" sz="4400" dirty="0"/>
              <a:t>, and </a:t>
            </a:r>
            <a:r>
              <a:rPr lang="en-US" sz="4400" b="1" dirty="0">
                <a:solidFill>
                  <a:schemeClr val="accent6">
                    <a:lumMod val="75000"/>
                  </a:schemeClr>
                </a:solidFill>
              </a:rPr>
              <a:t>isoproterenol</a:t>
            </a:r>
            <a:r>
              <a:rPr lang="en-US" sz="4400" dirty="0"/>
              <a:t>. </a:t>
            </a:r>
            <a:endParaRPr lang="en-US" sz="4400" dirty="0"/>
          </a:p>
          <a:p>
            <a:pPr algn="just" rtl="0"/>
            <a:r>
              <a:rPr lang="en-US" sz="4400" dirty="0"/>
              <a:t>Each </a:t>
            </a:r>
            <a:r>
              <a:rPr lang="en-US" sz="4400" dirty="0"/>
              <a:t>of these main receptor types has a number of specific receptor subtypes that have been identified. </a:t>
            </a:r>
          </a:p>
          <a:p>
            <a:pPr algn="just"/>
            <a:endParaRPr lang="ar-IQ" sz="4400" dirty="0"/>
          </a:p>
        </p:txBody>
      </p:sp>
    </p:spTree>
    <p:extLst>
      <p:ext uri="{BB962C8B-B14F-4D97-AF65-F5344CB8AC3E}">
        <p14:creationId xmlns:p14="http://schemas.microsoft.com/office/powerpoint/2010/main" val="2354357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05084" y="1390490"/>
            <a:ext cx="10729042" cy="5574005"/>
          </a:xfrm>
          <a:prstGeom prst="rect">
            <a:avLst/>
          </a:prstGeom>
        </p:spPr>
        <p:txBody>
          <a:bodyPr wrap="square" lIns="112095" tIns="56047" rIns="112095" bIns="56047">
            <a:spAutoFit/>
          </a:bodyPr>
          <a:lstStyle/>
          <a:p>
            <a:pPr algn="l" rtl="0"/>
            <a:r>
              <a:rPr lang="en-US" sz="2900" b="1" dirty="0"/>
              <a:t>Trachea  and bronchioles</a:t>
            </a:r>
            <a:endParaRPr lang="en-US" sz="2900" dirty="0"/>
          </a:p>
          <a:p>
            <a:pPr algn="l" rtl="0"/>
            <a:r>
              <a:rPr lang="en-US" sz="2900" dirty="0"/>
              <a:t>-Dilation  β</a:t>
            </a:r>
            <a:r>
              <a:rPr lang="en-US" sz="2900" b="1" baseline="-25000" dirty="0"/>
              <a:t>2</a:t>
            </a:r>
            <a:r>
              <a:rPr lang="en-US" sz="2900" b="1" dirty="0"/>
              <a:t>  </a:t>
            </a:r>
            <a:r>
              <a:rPr lang="en-US" sz="2900" dirty="0"/>
              <a:t>                               -Constriction, increased secretions</a:t>
            </a:r>
            <a:r>
              <a:rPr lang="en-US" sz="2900" baseline="-25000" dirty="0"/>
              <a:t> </a:t>
            </a:r>
            <a:r>
              <a:rPr lang="en-US" sz="2900" dirty="0"/>
              <a:t>M</a:t>
            </a:r>
            <a:r>
              <a:rPr lang="en-US" sz="2900" b="1" baseline="-25000" dirty="0"/>
              <a:t>3</a:t>
            </a:r>
            <a:r>
              <a:rPr lang="en-US" sz="2900" dirty="0"/>
              <a:t> </a:t>
            </a:r>
          </a:p>
          <a:p>
            <a:pPr algn="l" rtl="0"/>
            <a:r>
              <a:rPr lang="en-US" sz="2900" dirty="0"/>
              <a:t> </a:t>
            </a:r>
          </a:p>
          <a:p>
            <a:pPr algn="l" rtl="0"/>
            <a:r>
              <a:rPr lang="en-US" sz="2900" b="1" dirty="0"/>
              <a:t>Heart</a:t>
            </a:r>
            <a:endParaRPr lang="en-US" sz="2900" dirty="0"/>
          </a:p>
          <a:p>
            <a:pPr algn="l" rtl="0"/>
            <a:r>
              <a:rPr lang="en-US" sz="2900" dirty="0"/>
              <a:t>-Increased rate;                                         - Decreased rate;</a:t>
            </a:r>
          </a:p>
          <a:p>
            <a:pPr algn="l" rtl="0"/>
            <a:r>
              <a:rPr lang="en-US" sz="2900" dirty="0"/>
              <a:t> increased contractility β1 β2                 decreased contractility M2  </a:t>
            </a:r>
          </a:p>
          <a:p>
            <a:pPr algn="l" rtl="0"/>
            <a:r>
              <a:rPr lang="en-US" sz="2900" dirty="0"/>
              <a:t>                                                  </a:t>
            </a:r>
          </a:p>
          <a:p>
            <a:pPr algn="l" rtl="0"/>
            <a:r>
              <a:rPr lang="en-US" sz="2900" b="1" dirty="0"/>
              <a:t>Blood </a:t>
            </a:r>
            <a:r>
              <a:rPr lang="en-US" sz="2900" b="1" dirty="0" err="1"/>
              <a:t>vesseles</a:t>
            </a:r>
            <a:endParaRPr lang="en-US" sz="2900" dirty="0"/>
          </a:p>
          <a:p>
            <a:pPr algn="l" rtl="0"/>
            <a:r>
              <a:rPr lang="en-US" sz="2900" dirty="0"/>
              <a:t>-Dilation (skeletal muscle) β2                             …………</a:t>
            </a:r>
          </a:p>
          <a:p>
            <a:pPr algn="l" rtl="0"/>
            <a:r>
              <a:rPr lang="en-US" sz="2900" dirty="0"/>
              <a:t>-Constriction (skin, mucous membranes, and splanchnic area α         ………..</a:t>
            </a:r>
          </a:p>
          <a:p>
            <a:pPr algn="l" rtl="0"/>
            <a:r>
              <a:rPr lang="en-US" sz="2900" dirty="0"/>
              <a:t> </a:t>
            </a:r>
          </a:p>
        </p:txBody>
      </p:sp>
    </p:spTree>
    <p:extLst>
      <p:ext uri="{BB962C8B-B14F-4D97-AF65-F5344CB8AC3E}">
        <p14:creationId xmlns:p14="http://schemas.microsoft.com/office/powerpoint/2010/main" val="15058033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5900" b="1" dirty="0">
                <a:solidFill>
                  <a:srgbClr val="C00000"/>
                </a:solidFill>
              </a:rPr>
              <a:t>α-</a:t>
            </a:r>
            <a:r>
              <a:rPr lang="en-US" sz="5900" b="1" dirty="0" err="1">
                <a:solidFill>
                  <a:srgbClr val="C00000"/>
                </a:solidFill>
              </a:rPr>
              <a:t>Adrenoceptors</a:t>
            </a:r>
            <a:endParaRPr lang="ar-IQ" sz="5900" dirty="0">
              <a:solidFill>
                <a:srgbClr val="C00000"/>
              </a:solidFill>
            </a:endParaRPr>
          </a:p>
        </p:txBody>
      </p:sp>
      <p:sp>
        <p:nvSpPr>
          <p:cNvPr id="3" name="عنصر نائب للمحتوى 2"/>
          <p:cNvSpPr>
            <a:spLocks noGrp="1"/>
          </p:cNvSpPr>
          <p:nvPr>
            <p:ph idx="1"/>
          </p:nvPr>
        </p:nvSpPr>
        <p:spPr>
          <a:xfrm>
            <a:off x="-45716" y="1906906"/>
            <a:ext cx="11540482" cy="5393439"/>
          </a:xfrm>
        </p:spPr>
        <p:txBody>
          <a:bodyPr>
            <a:noAutofit/>
          </a:bodyPr>
          <a:lstStyle/>
          <a:p>
            <a:pPr algn="just" rtl="0">
              <a:buFont typeface="Wingdings" pitchFamily="2" charset="2"/>
              <a:buChar char="v"/>
            </a:pPr>
            <a:r>
              <a:rPr lang="en-US" sz="4400" b="1" dirty="0"/>
              <a:t> </a:t>
            </a:r>
            <a:r>
              <a:rPr lang="en-US" sz="4400" dirty="0"/>
              <a:t> </a:t>
            </a:r>
            <a:r>
              <a:rPr lang="en-US" sz="4400" dirty="0"/>
              <a:t>For α receptors, the rank order of potency and affinity </a:t>
            </a:r>
            <a:r>
              <a:rPr lang="en-US" sz="4400" dirty="0"/>
              <a:t>is. </a:t>
            </a:r>
          </a:p>
          <a:p>
            <a:pPr marL="0" indent="0" algn="just">
              <a:buNone/>
            </a:pPr>
            <a:r>
              <a:rPr lang="en-US" sz="4400" b="1" i="1" dirty="0">
                <a:solidFill>
                  <a:schemeClr val="accent6">
                    <a:lumMod val="75000"/>
                  </a:schemeClr>
                </a:solidFill>
              </a:rPr>
              <a:t>epinephrine </a:t>
            </a:r>
            <a:r>
              <a:rPr lang="en-US" sz="4400" b="1" dirty="0">
                <a:solidFill>
                  <a:schemeClr val="accent6">
                    <a:lumMod val="75000"/>
                  </a:schemeClr>
                </a:solidFill>
              </a:rPr>
              <a:t>≥ </a:t>
            </a:r>
            <a:r>
              <a:rPr lang="en-US" sz="4400" b="1" i="1" dirty="0">
                <a:solidFill>
                  <a:schemeClr val="accent6">
                    <a:lumMod val="75000"/>
                  </a:schemeClr>
                </a:solidFill>
              </a:rPr>
              <a:t>norepinephrine </a:t>
            </a:r>
            <a:r>
              <a:rPr lang="en-US" sz="4400" b="1" dirty="0">
                <a:solidFill>
                  <a:schemeClr val="accent6">
                    <a:lumMod val="75000"/>
                  </a:schemeClr>
                </a:solidFill>
              </a:rPr>
              <a:t>&gt;&gt; </a:t>
            </a:r>
            <a:r>
              <a:rPr lang="en-US" sz="4400" b="1" i="1" dirty="0">
                <a:solidFill>
                  <a:schemeClr val="accent6">
                    <a:lumMod val="75000"/>
                  </a:schemeClr>
                </a:solidFill>
              </a:rPr>
              <a:t>isoproterenol</a:t>
            </a:r>
            <a:r>
              <a:rPr lang="en-US" sz="4400" b="1" dirty="0">
                <a:solidFill>
                  <a:schemeClr val="accent6">
                    <a:lumMod val="75000"/>
                  </a:schemeClr>
                </a:solidFill>
              </a:rPr>
              <a:t>. </a:t>
            </a:r>
            <a:endParaRPr lang="en-US" sz="4400" b="1" dirty="0">
              <a:solidFill>
                <a:schemeClr val="accent6">
                  <a:lumMod val="75000"/>
                </a:schemeClr>
              </a:solidFill>
            </a:endParaRPr>
          </a:p>
          <a:p>
            <a:pPr marL="0" indent="0" algn="just">
              <a:buNone/>
            </a:pPr>
            <a:r>
              <a:rPr lang="en-US" sz="4400" dirty="0"/>
              <a:t>The </a:t>
            </a:r>
            <a:r>
              <a:rPr lang="en-US" sz="4400" dirty="0"/>
              <a:t>α-</a:t>
            </a:r>
            <a:r>
              <a:rPr lang="en-US" sz="4400" dirty="0" err="1"/>
              <a:t>adrenoceptors</a:t>
            </a:r>
            <a:r>
              <a:rPr lang="en-US" sz="4400" dirty="0"/>
              <a:t> are subdivided into two subgroups, α1 and </a:t>
            </a:r>
            <a:r>
              <a:rPr lang="en-US" sz="4400" dirty="0"/>
              <a:t>α2.</a:t>
            </a:r>
          </a:p>
          <a:p>
            <a:pPr marL="0" indent="0" algn="just">
              <a:buNone/>
            </a:pPr>
            <a:endParaRPr lang="en-US" sz="4400" dirty="0"/>
          </a:p>
          <a:p>
            <a:pPr algn="just" rtl="0">
              <a:buFont typeface="Wingdings" pitchFamily="2" charset="2"/>
              <a:buChar char="v"/>
            </a:pPr>
            <a:r>
              <a:rPr lang="en-US" sz="4400" dirty="0"/>
              <a:t>  </a:t>
            </a:r>
            <a:r>
              <a:rPr lang="en-US" sz="4400" dirty="0"/>
              <a:t>the α1 receptors have a higher affinity for </a:t>
            </a:r>
            <a:r>
              <a:rPr lang="en-US" sz="4400" i="1" dirty="0"/>
              <a:t>phenylephrine </a:t>
            </a:r>
            <a:r>
              <a:rPr lang="en-US" sz="4400" dirty="0"/>
              <a:t>than α2 receptors</a:t>
            </a:r>
            <a:r>
              <a:rPr lang="en-US" sz="4400" dirty="0"/>
              <a:t>.</a:t>
            </a:r>
            <a:endParaRPr lang="en-US" sz="4400" dirty="0"/>
          </a:p>
          <a:p>
            <a:pPr algn="just" rtl="0"/>
            <a:endParaRPr lang="ar-IQ" sz="4400" dirty="0"/>
          </a:p>
        </p:txBody>
      </p:sp>
    </p:spTree>
    <p:extLst>
      <p:ext uri="{BB962C8B-B14F-4D97-AF65-F5344CB8AC3E}">
        <p14:creationId xmlns:p14="http://schemas.microsoft.com/office/powerpoint/2010/main" val="26747640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C00000"/>
                </a:solidFill>
              </a:rPr>
              <a:t>α1 Receptors</a:t>
            </a:r>
            <a:endParaRPr lang="ar-IQ" dirty="0">
              <a:solidFill>
                <a:srgbClr val="C00000"/>
              </a:solidFill>
            </a:endParaRPr>
          </a:p>
        </p:txBody>
      </p:sp>
      <p:sp>
        <p:nvSpPr>
          <p:cNvPr id="3" name="عنصر نائب للمحتوى 2"/>
          <p:cNvSpPr>
            <a:spLocks noGrp="1"/>
          </p:cNvSpPr>
          <p:nvPr>
            <p:ph idx="1"/>
          </p:nvPr>
        </p:nvSpPr>
        <p:spPr>
          <a:xfrm>
            <a:off x="134604" y="1906906"/>
            <a:ext cx="11179842" cy="5393439"/>
          </a:xfrm>
        </p:spPr>
        <p:txBody>
          <a:bodyPr>
            <a:noAutofit/>
          </a:bodyPr>
          <a:lstStyle/>
          <a:p>
            <a:pPr algn="just" rtl="0">
              <a:buFont typeface="Wingdings" pitchFamily="2" charset="2"/>
              <a:buChar char="v"/>
            </a:pPr>
            <a:r>
              <a:rPr lang="en-US" sz="4400" dirty="0"/>
              <a:t>mediate </a:t>
            </a:r>
            <a:r>
              <a:rPr lang="en-US" sz="4400" dirty="0"/>
              <a:t>many of the </a:t>
            </a:r>
            <a:r>
              <a:rPr lang="en-US" sz="4400" dirty="0"/>
              <a:t>effects as constriction </a:t>
            </a:r>
            <a:r>
              <a:rPr lang="en-US" sz="4400" dirty="0"/>
              <a:t>of smooth muscle. </a:t>
            </a:r>
            <a:endParaRPr lang="en-US" sz="4400" dirty="0"/>
          </a:p>
          <a:p>
            <a:pPr marL="0" indent="0" algn="just">
              <a:buNone/>
            </a:pPr>
            <a:endParaRPr lang="en-US" sz="4400" dirty="0"/>
          </a:p>
          <a:p>
            <a:pPr algn="just" rtl="0">
              <a:buFont typeface="Wingdings" pitchFamily="2" charset="2"/>
              <a:buChar char="v"/>
            </a:pPr>
            <a:r>
              <a:rPr lang="en-US" sz="4400" dirty="0"/>
              <a:t>Activation </a:t>
            </a:r>
            <a:r>
              <a:rPr lang="en-US" sz="4400" dirty="0"/>
              <a:t>of α1 receptors initiates a series of reactions through the G protein and </a:t>
            </a:r>
            <a:r>
              <a:rPr lang="en-US" sz="4400" dirty="0"/>
              <a:t>the generation </a:t>
            </a:r>
            <a:r>
              <a:rPr lang="en-US" sz="4400" dirty="0"/>
              <a:t>of second messengers (IP3).</a:t>
            </a:r>
          </a:p>
          <a:p>
            <a:pPr marL="0" indent="0" algn="just">
              <a:buNone/>
            </a:pPr>
            <a:r>
              <a:rPr lang="en-US" sz="4400" b="1" dirty="0"/>
              <a:t> </a:t>
            </a:r>
            <a:endParaRPr lang="en-US" sz="4400" dirty="0"/>
          </a:p>
          <a:p>
            <a:pPr algn="just"/>
            <a:endParaRPr lang="ar-IQ" sz="4400" dirty="0"/>
          </a:p>
        </p:txBody>
      </p:sp>
    </p:spTree>
    <p:extLst>
      <p:ext uri="{BB962C8B-B14F-4D97-AF65-F5344CB8AC3E}">
        <p14:creationId xmlns:p14="http://schemas.microsoft.com/office/powerpoint/2010/main" val="31053346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2453" y="750531"/>
            <a:ext cx="10304145" cy="1362075"/>
          </a:xfrm>
        </p:spPr>
        <p:txBody>
          <a:bodyPr>
            <a:normAutofit fontScale="90000"/>
          </a:bodyPr>
          <a:lstStyle/>
          <a:p>
            <a:r>
              <a:rPr lang="en-US" b="1" dirty="0">
                <a:solidFill>
                  <a:srgbClr val="C00000"/>
                </a:solidFill>
              </a:rPr>
              <a:t>Major effects mediated </a:t>
            </a:r>
            <a:r>
              <a:rPr lang="en-US" b="1" dirty="0" smtClean="0">
                <a:solidFill>
                  <a:srgbClr val="C00000"/>
                </a:solidFill>
              </a:rPr>
              <a:t> by α1 </a:t>
            </a:r>
            <a:r>
              <a:rPr lang="en-US" b="1" dirty="0" err="1" smtClean="0">
                <a:solidFill>
                  <a:srgbClr val="C00000"/>
                </a:solidFill>
              </a:rPr>
              <a:t>adrenoceptors</a:t>
            </a:r>
            <a:r>
              <a:rPr lang="en-US" b="1" dirty="0" smtClean="0">
                <a:solidFill>
                  <a:srgbClr val="C00000"/>
                </a:solidFill>
              </a:rPr>
              <a:t>:</a:t>
            </a:r>
            <a:r>
              <a:rPr lang="en-US" dirty="0">
                <a:solidFill>
                  <a:srgbClr val="C00000"/>
                </a:solidFill>
              </a:rPr>
              <a:t/>
            </a:r>
            <a:br>
              <a:rPr lang="en-US" dirty="0">
                <a:solidFill>
                  <a:srgbClr val="C00000"/>
                </a:solidFill>
              </a:rPr>
            </a:br>
            <a:endParaRPr lang="ar-IQ" dirty="0">
              <a:solidFill>
                <a:srgbClr val="C00000"/>
              </a:solidFill>
            </a:endParaRPr>
          </a:p>
        </p:txBody>
      </p:sp>
      <p:sp>
        <p:nvSpPr>
          <p:cNvPr id="3" name="عنصر نائب للمحتوى 2"/>
          <p:cNvSpPr>
            <a:spLocks noGrp="1"/>
          </p:cNvSpPr>
          <p:nvPr>
            <p:ph idx="1"/>
          </p:nvPr>
        </p:nvSpPr>
        <p:spPr>
          <a:xfrm>
            <a:off x="44444" y="2210977"/>
            <a:ext cx="11270002" cy="5393439"/>
          </a:xfrm>
        </p:spPr>
        <p:txBody>
          <a:bodyPr>
            <a:normAutofit lnSpcReduction="10000"/>
          </a:bodyPr>
          <a:lstStyle/>
          <a:p>
            <a:pPr algn="just" rtl="0"/>
            <a:r>
              <a:rPr lang="en-US" dirty="0" smtClean="0"/>
              <a:t>Most </a:t>
            </a:r>
            <a:r>
              <a:rPr lang="en-US" dirty="0"/>
              <a:t>vascular smooth muscle: </a:t>
            </a:r>
            <a:r>
              <a:rPr lang="en-US" dirty="0" smtClean="0"/>
              <a:t>cause Vasoconstriction</a:t>
            </a:r>
            <a:r>
              <a:rPr lang="en-US" dirty="0"/>
              <a:t>, Increased blood pressure and peripheral resistance</a:t>
            </a:r>
            <a:r>
              <a:rPr lang="en-US" dirty="0" smtClean="0"/>
              <a:t>.</a:t>
            </a:r>
          </a:p>
          <a:p>
            <a:pPr marL="0" indent="0" algn="just">
              <a:buNone/>
            </a:pPr>
            <a:endParaRPr lang="en-US" dirty="0"/>
          </a:p>
          <a:p>
            <a:pPr algn="just" rtl="0"/>
            <a:r>
              <a:rPr lang="en-US" dirty="0"/>
              <a:t>Pupillary dilator muscle (Iris radial muscle): Contraction which lead to </a:t>
            </a:r>
            <a:r>
              <a:rPr lang="en-US" dirty="0" err="1"/>
              <a:t>Mydriasis</a:t>
            </a:r>
            <a:r>
              <a:rPr lang="en-US" dirty="0" smtClean="0"/>
              <a:t>.</a:t>
            </a:r>
          </a:p>
          <a:p>
            <a:pPr marL="0" indent="0" algn="just">
              <a:buNone/>
            </a:pPr>
            <a:endParaRPr lang="en-US" dirty="0"/>
          </a:p>
          <a:p>
            <a:pPr algn="just" rtl="0"/>
            <a:r>
              <a:rPr lang="en-US" dirty="0"/>
              <a:t>bladder : Increased closure of internal sphincter of the bladder</a:t>
            </a:r>
          </a:p>
          <a:p>
            <a:pPr algn="just"/>
            <a:endParaRPr lang="ar-IQ" dirty="0"/>
          </a:p>
        </p:txBody>
      </p:sp>
    </p:spTree>
    <p:extLst>
      <p:ext uri="{BB962C8B-B14F-4D97-AF65-F5344CB8AC3E}">
        <p14:creationId xmlns:p14="http://schemas.microsoft.com/office/powerpoint/2010/main" val="40915975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C00000"/>
                </a:solidFill>
              </a:rPr>
              <a:t>α2 Receptors</a:t>
            </a:r>
            <a:endParaRPr lang="ar-IQ" dirty="0">
              <a:solidFill>
                <a:srgbClr val="C00000"/>
              </a:solidFill>
            </a:endParaRPr>
          </a:p>
        </p:txBody>
      </p:sp>
      <p:sp>
        <p:nvSpPr>
          <p:cNvPr id="3" name="عنصر نائب للمحتوى 2"/>
          <p:cNvSpPr>
            <a:spLocks noGrp="1"/>
          </p:cNvSpPr>
          <p:nvPr>
            <p:ph idx="1"/>
          </p:nvPr>
        </p:nvSpPr>
        <p:spPr>
          <a:xfrm>
            <a:off x="44444" y="1597749"/>
            <a:ext cx="11270002" cy="5393439"/>
          </a:xfrm>
        </p:spPr>
        <p:txBody>
          <a:bodyPr>
            <a:noAutofit/>
          </a:bodyPr>
          <a:lstStyle/>
          <a:p>
            <a:pPr algn="just" rtl="0"/>
            <a:r>
              <a:rPr lang="en-US" sz="4400" dirty="0"/>
              <a:t>These </a:t>
            </a:r>
            <a:r>
              <a:rPr lang="en-US" sz="4400" dirty="0"/>
              <a:t>receptors are located on sympathetic presynaptic nerve endings and acting as </a:t>
            </a:r>
            <a:r>
              <a:rPr lang="en-US" sz="4400" b="1" dirty="0">
                <a:solidFill>
                  <a:srgbClr val="00B050"/>
                </a:solidFill>
              </a:rPr>
              <a:t>inhibitory </a:t>
            </a:r>
            <a:r>
              <a:rPr lang="en-US" sz="4400" b="1" dirty="0" err="1">
                <a:solidFill>
                  <a:srgbClr val="00B050"/>
                </a:solidFill>
              </a:rPr>
              <a:t>autoreceptors</a:t>
            </a:r>
            <a:r>
              <a:rPr lang="en-US" sz="4400" dirty="0"/>
              <a:t>.</a:t>
            </a:r>
          </a:p>
          <a:p>
            <a:pPr algn="just" rtl="0"/>
            <a:endParaRPr lang="en-US" sz="4400" dirty="0"/>
          </a:p>
          <a:p>
            <a:pPr algn="just" rtl="0"/>
            <a:r>
              <a:rPr lang="en-US" sz="4400" dirty="0"/>
              <a:t>α2 </a:t>
            </a:r>
            <a:r>
              <a:rPr lang="en-US" sz="4400" dirty="0"/>
              <a:t>receptors are also found on presynaptic parasympathetic neurons. </a:t>
            </a:r>
            <a:r>
              <a:rPr lang="en-US" sz="4400" dirty="0"/>
              <a:t> </a:t>
            </a:r>
            <a:r>
              <a:rPr lang="en-US" sz="4400" dirty="0"/>
              <a:t>behaving as </a:t>
            </a:r>
            <a:r>
              <a:rPr lang="en-US" sz="4400" b="1" dirty="0">
                <a:solidFill>
                  <a:srgbClr val="00B050"/>
                </a:solidFill>
              </a:rPr>
              <a:t>inhibitory </a:t>
            </a:r>
            <a:r>
              <a:rPr lang="en-US" sz="4400" b="1" dirty="0" err="1">
                <a:solidFill>
                  <a:srgbClr val="00B050"/>
                </a:solidFill>
              </a:rPr>
              <a:t>heteroreceptors</a:t>
            </a:r>
            <a:r>
              <a:rPr lang="en-US" sz="4400" dirty="0"/>
              <a:t>. </a:t>
            </a:r>
          </a:p>
          <a:p>
            <a:pPr marL="0" indent="0" algn="just">
              <a:buNone/>
            </a:pPr>
            <a:endParaRPr lang="ar-IQ" sz="4400" dirty="0"/>
          </a:p>
        </p:txBody>
      </p:sp>
    </p:spTree>
    <p:extLst>
      <p:ext uri="{BB962C8B-B14F-4D97-AF65-F5344CB8AC3E}">
        <p14:creationId xmlns:p14="http://schemas.microsoft.com/office/powerpoint/2010/main" val="5663720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lvl="0" algn="l" rtl="0"/>
            <a:r>
              <a:rPr lang="en-US" sz="4400" dirty="0"/>
              <a:t>Inhibition of insulin release</a:t>
            </a:r>
          </a:p>
          <a:p>
            <a:pPr lvl="0" algn="l" rtl="0"/>
            <a:r>
              <a:rPr lang="en-US" sz="4400" b="1" dirty="0"/>
              <a:t>Fat cells:</a:t>
            </a:r>
            <a:r>
              <a:rPr lang="en-US" sz="4400" dirty="0"/>
              <a:t> Inhibits lipolysis.</a:t>
            </a:r>
          </a:p>
          <a:p>
            <a:pPr algn="l"/>
            <a:endParaRPr lang="ar-IQ" sz="4400" dirty="0"/>
          </a:p>
        </p:txBody>
      </p:sp>
      <p:sp>
        <p:nvSpPr>
          <p:cNvPr id="4" name="عنوان 1"/>
          <p:cNvSpPr>
            <a:spLocks noGrp="1"/>
          </p:cNvSpPr>
          <p:nvPr>
            <p:ph type="title"/>
          </p:nvPr>
        </p:nvSpPr>
        <p:spPr/>
        <p:txBody>
          <a:bodyPr/>
          <a:lstStyle/>
          <a:p>
            <a:pPr algn="l" rtl="0"/>
            <a:r>
              <a:rPr lang="en-US" b="1" dirty="0" smtClean="0">
                <a:solidFill>
                  <a:srgbClr val="C00000"/>
                </a:solidFill>
              </a:rPr>
              <a:t>Other α2 Receptors effects</a:t>
            </a:r>
            <a:endParaRPr lang="ar-IQ" dirty="0"/>
          </a:p>
        </p:txBody>
      </p:sp>
    </p:spTree>
    <p:extLst>
      <p:ext uri="{BB962C8B-B14F-4D97-AF65-F5344CB8AC3E}">
        <p14:creationId xmlns:p14="http://schemas.microsoft.com/office/powerpoint/2010/main" val="27055775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16" y="1906906"/>
            <a:ext cx="11494766" cy="5393439"/>
          </a:xfrm>
        </p:spPr>
        <p:txBody>
          <a:bodyPr>
            <a:noAutofit/>
          </a:bodyPr>
          <a:lstStyle/>
          <a:p>
            <a:pPr algn="l" rtl="0"/>
            <a:r>
              <a:rPr lang="en-US" sz="4400" b="1" dirty="0"/>
              <a:t>2. β-</a:t>
            </a:r>
            <a:r>
              <a:rPr lang="en-US" sz="4400" b="1" dirty="0" err="1"/>
              <a:t>Adrenoceptors</a:t>
            </a:r>
            <a:r>
              <a:rPr lang="en-US" sz="4400" b="1" dirty="0"/>
              <a:t>: </a:t>
            </a:r>
            <a:r>
              <a:rPr lang="en-US" sz="4400" dirty="0"/>
              <a:t> </a:t>
            </a:r>
            <a:r>
              <a:rPr lang="en-US" sz="4400" dirty="0"/>
              <a:t>For β receptors, the order of potency is </a:t>
            </a:r>
            <a:endParaRPr lang="en-US" sz="4400" dirty="0"/>
          </a:p>
          <a:p>
            <a:pPr algn="l" rtl="0"/>
            <a:r>
              <a:rPr lang="en-US" sz="4400" i="1" u="sng" dirty="0">
                <a:solidFill>
                  <a:srgbClr val="C00000"/>
                </a:solidFill>
              </a:rPr>
              <a:t>isoproterenol </a:t>
            </a:r>
            <a:r>
              <a:rPr lang="en-US" sz="4400" u="sng" dirty="0">
                <a:solidFill>
                  <a:srgbClr val="C00000"/>
                </a:solidFill>
              </a:rPr>
              <a:t>&gt; </a:t>
            </a:r>
            <a:r>
              <a:rPr lang="en-US" sz="4400" i="1" u="sng" dirty="0">
                <a:solidFill>
                  <a:srgbClr val="C00000"/>
                </a:solidFill>
              </a:rPr>
              <a:t>epinephrine </a:t>
            </a:r>
            <a:r>
              <a:rPr lang="en-US" sz="4400" u="sng" dirty="0">
                <a:solidFill>
                  <a:srgbClr val="C00000"/>
                </a:solidFill>
              </a:rPr>
              <a:t>&gt; </a:t>
            </a:r>
            <a:r>
              <a:rPr lang="en-US" sz="4400" i="1" u="sng" dirty="0">
                <a:solidFill>
                  <a:srgbClr val="C00000"/>
                </a:solidFill>
              </a:rPr>
              <a:t>norepinephrine</a:t>
            </a:r>
            <a:r>
              <a:rPr lang="en-US" sz="4400" u="sng" dirty="0">
                <a:solidFill>
                  <a:srgbClr val="C00000"/>
                </a:solidFill>
              </a:rPr>
              <a:t>.</a:t>
            </a:r>
          </a:p>
          <a:p>
            <a:pPr algn="l" rtl="0"/>
            <a:r>
              <a:rPr lang="en-US" sz="4400" dirty="0"/>
              <a:t> </a:t>
            </a:r>
            <a:r>
              <a:rPr lang="en-US" sz="4400" dirty="0"/>
              <a:t>The β-</a:t>
            </a:r>
            <a:r>
              <a:rPr lang="en-US" sz="4400" dirty="0" err="1"/>
              <a:t>adrenoceptors</a:t>
            </a:r>
            <a:r>
              <a:rPr lang="en-US" sz="4400" i="1" dirty="0"/>
              <a:t> </a:t>
            </a:r>
            <a:r>
              <a:rPr lang="en-US" sz="4400" dirty="0"/>
              <a:t>can be subdivided into </a:t>
            </a:r>
            <a:r>
              <a:rPr lang="en-US" sz="4400" dirty="0"/>
              <a:t>β1</a:t>
            </a:r>
            <a:r>
              <a:rPr lang="en-US" sz="4400" dirty="0"/>
              <a:t>, β2, and β3, based on their affinities for adrenergic agonists and antagonists</a:t>
            </a:r>
            <a:r>
              <a:rPr lang="en-US" sz="4400" dirty="0"/>
              <a:t>.</a:t>
            </a:r>
          </a:p>
          <a:p>
            <a:pPr algn="l" rtl="0"/>
            <a:r>
              <a:rPr lang="en-US" sz="4400" dirty="0"/>
              <a:t> </a:t>
            </a:r>
            <a:r>
              <a:rPr lang="en-US" sz="4400" dirty="0"/>
              <a:t>β1 receptors have equal affinities for </a:t>
            </a:r>
            <a:r>
              <a:rPr lang="en-US" sz="4400" i="1" dirty="0"/>
              <a:t>epinephrine </a:t>
            </a:r>
            <a:r>
              <a:rPr lang="en-US" sz="4400" dirty="0"/>
              <a:t> and </a:t>
            </a:r>
            <a:r>
              <a:rPr lang="en-US" sz="4400" i="1" dirty="0"/>
              <a:t>norepinephrine</a:t>
            </a:r>
            <a:r>
              <a:rPr lang="en-US" sz="4400" dirty="0"/>
              <a:t>,</a:t>
            </a:r>
          </a:p>
          <a:p>
            <a:pPr algn="l" rtl="0"/>
            <a:endParaRPr lang="en-US" sz="4400" dirty="0"/>
          </a:p>
        </p:txBody>
      </p:sp>
    </p:spTree>
    <p:extLst>
      <p:ext uri="{BB962C8B-B14F-4D97-AF65-F5344CB8AC3E}">
        <p14:creationId xmlns:p14="http://schemas.microsoft.com/office/powerpoint/2010/main" val="29277480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16" y="1906906"/>
            <a:ext cx="11270002" cy="5393439"/>
          </a:xfrm>
        </p:spPr>
        <p:txBody>
          <a:bodyPr>
            <a:normAutofit/>
          </a:bodyPr>
          <a:lstStyle/>
          <a:p>
            <a:pPr algn="just" rtl="0"/>
            <a:r>
              <a:rPr lang="en-US" sz="4400" dirty="0"/>
              <a:t>β2 receptors have a higher affinity for </a:t>
            </a:r>
            <a:r>
              <a:rPr lang="en-US" sz="4400" i="1" dirty="0"/>
              <a:t>epinephrine </a:t>
            </a:r>
            <a:r>
              <a:rPr lang="en-US" sz="4400" dirty="0"/>
              <a:t>than for </a:t>
            </a:r>
            <a:r>
              <a:rPr lang="en-US" sz="4400" i="1" dirty="0"/>
              <a:t>norepinephrine</a:t>
            </a:r>
            <a:r>
              <a:rPr lang="en-US" sz="4400" dirty="0"/>
              <a:t>. Thus, tissues with a predominance of β2 receptors (such as the vasculature of skeletal muscle) are particularly responsive to the effects of circulating epinephrine released by the adrenal medulla.</a:t>
            </a:r>
            <a:endParaRPr lang="ar-IQ" sz="4400" dirty="0"/>
          </a:p>
        </p:txBody>
      </p:sp>
    </p:spTree>
    <p:extLst>
      <p:ext uri="{BB962C8B-B14F-4D97-AF65-F5344CB8AC3E}">
        <p14:creationId xmlns:p14="http://schemas.microsoft.com/office/powerpoint/2010/main" val="17761429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275" y="255390"/>
            <a:ext cx="5212851" cy="766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9407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4444" y="1906906"/>
            <a:ext cx="11270002" cy="5393439"/>
          </a:xfrm>
        </p:spPr>
        <p:txBody>
          <a:bodyPr>
            <a:noAutofit/>
          </a:bodyPr>
          <a:lstStyle/>
          <a:p>
            <a:pPr marL="0" indent="0" algn="just">
              <a:buNone/>
            </a:pPr>
            <a:endParaRPr lang="en-US" sz="4400" dirty="0"/>
          </a:p>
          <a:p>
            <a:pPr algn="just" rtl="0"/>
            <a:r>
              <a:rPr lang="en-US" sz="4400" dirty="0"/>
              <a:t> Binding of a neurotransmitter </a:t>
            </a:r>
            <a:r>
              <a:rPr lang="en-US" sz="4400" dirty="0"/>
              <a:t>to β </a:t>
            </a:r>
            <a:r>
              <a:rPr lang="en-US" sz="4400" dirty="0"/>
              <a:t>receptors results in </a:t>
            </a:r>
            <a:r>
              <a:rPr lang="en-US" sz="4400" b="1" dirty="0">
                <a:solidFill>
                  <a:srgbClr val="0070C0"/>
                </a:solidFill>
              </a:rPr>
              <a:t>activation of adenylyl </a:t>
            </a:r>
            <a:r>
              <a:rPr lang="en-US" sz="4400" b="1" dirty="0" err="1">
                <a:solidFill>
                  <a:srgbClr val="0070C0"/>
                </a:solidFill>
              </a:rPr>
              <a:t>cyclase</a:t>
            </a:r>
            <a:r>
              <a:rPr lang="en-US" sz="4400" b="1" dirty="0">
                <a:solidFill>
                  <a:srgbClr val="0070C0"/>
                </a:solidFill>
              </a:rPr>
              <a:t> </a:t>
            </a:r>
            <a:r>
              <a:rPr lang="en-US" sz="4400" dirty="0"/>
              <a:t>and increased concentrations of </a:t>
            </a:r>
            <a:r>
              <a:rPr lang="en-US" sz="4400" b="1" dirty="0" err="1">
                <a:solidFill>
                  <a:srgbClr val="0070C0"/>
                </a:solidFill>
              </a:rPr>
              <a:t>cAMP</a:t>
            </a:r>
            <a:r>
              <a:rPr lang="en-US" sz="4400" b="1" dirty="0">
                <a:solidFill>
                  <a:srgbClr val="0070C0"/>
                </a:solidFill>
              </a:rPr>
              <a:t> </a:t>
            </a:r>
            <a:r>
              <a:rPr lang="en-US" sz="4400" dirty="0"/>
              <a:t>within the cell.</a:t>
            </a:r>
          </a:p>
          <a:p>
            <a:pPr algn="just" rtl="0"/>
            <a:endParaRPr lang="ar-IQ" sz="4400" dirty="0"/>
          </a:p>
          <a:p>
            <a:pPr algn="just"/>
            <a:endParaRPr lang="ar-IQ" sz="4400" dirty="0"/>
          </a:p>
        </p:txBody>
      </p:sp>
    </p:spTree>
    <p:extLst>
      <p:ext uri="{BB962C8B-B14F-4D97-AF65-F5344CB8AC3E}">
        <p14:creationId xmlns:p14="http://schemas.microsoft.com/office/powerpoint/2010/main" val="17610790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861" y="836340"/>
            <a:ext cx="10304145" cy="1362075"/>
          </a:xfrm>
        </p:spPr>
        <p:txBody>
          <a:bodyPr>
            <a:noAutofit/>
          </a:bodyPr>
          <a:lstStyle/>
          <a:p>
            <a:r>
              <a:rPr lang="en-US" sz="4400" b="1" dirty="0">
                <a:solidFill>
                  <a:srgbClr val="C00000"/>
                </a:solidFill>
              </a:rPr>
              <a:t>Major effects mediated </a:t>
            </a:r>
            <a:r>
              <a:rPr lang="en-US" sz="4400" dirty="0">
                <a:solidFill>
                  <a:srgbClr val="C00000"/>
                </a:solidFill>
              </a:rPr>
              <a:t>β1 </a:t>
            </a:r>
            <a:r>
              <a:rPr lang="en-US" sz="4400" b="1" dirty="0" err="1">
                <a:solidFill>
                  <a:srgbClr val="C00000"/>
                </a:solidFill>
              </a:rPr>
              <a:t>adrenoceptors</a:t>
            </a:r>
            <a:r>
              <a:rPr lang="en-US" sz="4400" b="1" dirty="0">
                <a:solidFill>
                  <a:srgbClr val="C00000"/>
                </a:solidFill>
              </a:rPr>
              <a:t>:</a:t>
            </a:r>
            <a:r>
              <a:rPr lang="en-US" sz="4400" dirty="0">
                <a:solidFill>
                  <a:srgbClr val="C00000"/>
                </a:solidFill>
              </a:rPr>
              <a:t/>
            </a:r>
            <a:br>
              <a:rPr lang="en-US" sz="4400" dirty="0">
                <a:solidFill>
                  <a:srgbClr val="C00000"/>
                </a:solidFill>
              </a:rPr>
            </a:br>
            <a:endParaRPr lang="ar-IQ" sz="4400" dirty="0">
              <a:solidFill>
                <a:srgbClr val="C00000"/>
              </a:solidFill>
            </a:endParaRPr>
          </a:p>
        </p:txBody>
      </p:sp>
      <p:sp>
        <p:nvSpPr>
          <p:cNvPr id="3" name="عنصر نائب للمحتوى 2"/>
          <p:cNvSpPr>
            <a:spLocks noGrp="1"/>
          </p:cNvSpPr>
          <p:nvPr>
            <p:ph idx="1"/>
          </p:nvPr>
        </p:nvSpPr>
        <p:spPr>
          <a:xfrm>
            <a:off x="44444" y="2468406"/>
            <a:ext cx="11270002" cy="5393439"/>
          </a:xfrm>
        </p:spPr>
        <p:txBody>
          <a:bodyPr>
            <a:normAutofit/>
          </a:bodyPr>
          <a:lstStyle/>
          <a:p>
            <a:pPr lvl="0" algn="l" rtl="0"/>
            <a:r>
              <a:rPr lang="en-US" sz="4400" b="1" dirty="0">
                <a:solidFill>
                  <a:schemeClr val="accent6">
                    <a:lumMod val="75000"/>
                  </a:schemeClr>
                </a:solidFill>
              </a:rPr>
              <a:t>Heart</a:t>
            </a:r>
            <a:r>
              <a:rPr lang="en-US" sz="4400" b="1" dirty="0">
                <a:solidFill>
                  <a:schemeClr val="accent6">
                    <a:lumMod val="75000"/>
                  </a:schemeClr>
                </a:solidFill>
              </a:rPr>
              <a:t>: </a:t>
            </a:r>
            <a:r>
              <a:rPr lang="en-US" sz="4400" dirty="0"/>
              <a:t>Increases force and rate of contraction ( Tachycardia  and Increased myocardial Contractility).</a:t>
            </a:r>
          </a:p>
          <a:p>
            <a:pPr lvl="0" algn="l" rtl="0"/>
            <a:r>
              <a:rPr lang="en-US" sz="4400" b="1" dirty="0">
                <a:solidFill>
                  <a:schemeClr val="accent6">
                    <a:lumMod val="75000"/>
                  </a:schemeClr>
                </a:solidFill>
              </a:rPr>
              <a:t>Fat cell: </a:t>
            </a:r>
            <a:r>
              <a:rPr lang="en-US" sz="4400" dirty="0"/>
              <a:t>Increased lipolysis.</a:t>
            </a:r>
          </a:p>
          <a:p>
            <a:pPr lvl="0" algn="l" rtl="0"/>
            <a:r>
              <a:rPr lang="en-US" sz="4400" b="1" dirty="0">
                <a:solidFill>
                  <a:schemeClr val="accent6">
                    <a:lumMod val="75000"/>
                  </a:schemeClr>
                </a:solidFill>
              </a:rPr>
              <a:t>Juxtaglomerular cells in kidney: </a:t>
            </a:r>
            <a:r>
              <a:rPr lang="en-US" sz="4400" dirty="0"/>
              <a:t>Increased release of renin.</a:t>
            </a:r>
          </a:p>
          <a:p>
            <a:pPr marL="0" indent="0">
              <a:buNone/>
            </a:pPr>
            <a:r>
              <a:rPr lang="en-US" sz="4400" dirty="0"/>
              <a:t> </a:t>
            </a:r>
          </a:p>
          <a:p>
            <a:pPr algn="l"/>
            <a:endParaRPr lang="ar-IQ" sz="4400" dirty="0"/>
          </a:p>
        </p:txBody>
      </p:sp>
    </p:spTree>
    <p:extLst>
      <p:ext uri="{BB962C8B-B14F-4D97-AF65-F5344CB8AC3E}">
        <p14:creationId xmlns:p14="http://schemas.microsoft.com/office/powerpoint/2010/main" val="604893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2453" y="578912"/>
            <a:ext cx="10304145" cy="1362075"/>
          </a:xfrm>
        </p:spPr>
        <p:txBody>
          <a:bodyPr>
            <a:noAutofit/>
          </a:bodyPr>
          <a:lstStyle/>
          <a:p>
            <a:r>
              <a:rPr lang="en-US" sz="4900" b="1" dirty="0" err="1">
                <a:solidFill>
                  <a:srgbClr val="C00000"/>
                </a:solidFill>
              </a:rPr>
              <a:t>Cholinoceptor</a:t>
            </a:r>
            <a:r>
              <a:rPr lang="en-US" sz="4900" b="1" dirty="0">
                <a:solidFill>
                  <a:srgbClr val="C00000"/>
                </a:solidFill>
              </a:rPr>
              <a:t>-Activating and Cholinesterase-Inhibiting drugs</a:t>
            </a:r>
            <a:r>
              <a:rPr lang="en-US" sz="4900" dirty="0">
                <a:solidFill>
                  <a:srgbClr val="C00000"/>
                </a:solidFill>
              </a:rPr>
              <a:t/>
            </a:r>
            <a:br>
              <a:rPr lang="en-US" sz="4900" dirty="0">
                <a:solidFill>
                  <a:srgbClr val="C00000"/>
                </a:solidFill>
              </a:rPr>
            </a:br>
            <a:endParaRPr lang="ar-IQ" sz="4900" dirty="0">
              <a:solidFill>
                <a:srgbClr val="C00000"/>
              </a:solidFill>
            </a:endParaRPr>
          </a:p>
        </p:txBody>
      </p:sp>
      <p:sp>
        <p:nvSpPr>
          <p:cNvPr id="3" name="عنصر نائب للمحتوى 2"/>
          <p:cNvSpPr>
            <a:spLocks noGrp="1"/>
          </p:cNvSpPr>
          <p:nvPr>
            <p:ph idx="1"/>
          </p:nvPr>
        </p:nvSpPr>
        <p:spPr>
          <a:xfrm>
            <a:off x="314924" y="1906907"/>
            <a:ext cx="10819202" cy="5393439"/>
          </a:xfrm>
        </p:spPr>
        <p:txBody>
          <a:bodyPr>
            <a:noAutofit/>
          </a:bodyPr>
          <a:lstStyle/>
          <a:p>
            <a:pPr marL="0" indent="0">
              <a:buNone/>
            </a:pPr>
            <a:r>
              <a:rPr lang="en-US" sz="4400" dirty="0"/>
              <a:t>cholinergic agonists drugs divided into :-</a:t>
            </a:r>
          </a:p>
          <a:p>
            <a:pPr marL="0" indent="0">
              <a:buNone/>
            </a:pPr>
            <a:r>
              <a:rPr lang="en-US" sz="4400" b="1" dirty="0">
                <a:solidFill>
                  <a:srgbClr val="00B050"/>
                </a:solidFill>
              </a:rPr>
              <a:t>A. Direct-acting cholinergic agonists: </a:t>
            </a:r>
            <a:r>
              <a:rPr lang="en-US" sz="4400" dirty="0"/>
              <a:t>directly bind to and activate muscarinic or nicotinic receptors, these include:-</a:t>
            </a:r>
          </a:p>
          <a:p>
            <a:pPr lvl="0" algn="l" rtl="0"/>
            <a:r>
              <a:rPr lang="en-US" sz="4400" b="1" dirty="0">
                <a:solidFill>
                  <a:srgbClr val="FF0000"/>
                </a:solidFill>
              </a:rPr>
              <a:t>Choline esters: </a:t>
            </a:r>
            <a:r>
              <a:rPr lang="en-US" sz="4400" dirty="0" err="1"/>
              <a:t>carbachol</a:t>
            </a:r>
            <a:r>
              <a:rPr lang="en-US" sz="4400" dirty="0"/>
              <a:t> and </a:t>
            </a:r>
            <a:r>
              <a:rPr lang="en-US" sz="4400" dirty="0" err="1"/>
              <a:t>bethanechol</a:t>
            </a:r>
            <a:r>
              <a:rPr lang="en-US" sz="4400" dirty="0"/>
              <a:t>.</a:t>
            </a:r>
          </a:p>
          <a:p>
            <a:pPr marL="0" indent="0">
              <a:buNone/>
            </a:pPr>
            <a:endParaRPr lang="en-US" sz="4400" dirty="0"/>
          </a:p>
          <a:p>
            <a:pPr lvl="0" algn="l" rtl="0"/>
            <a:r>
              <a:rPr lang="en-US" sz="4400" b="1" dirty="0">
                <a:solidFill>
                  <a:srgbClr val="FF0000"/>
                </a:solidFill>
              </a:rPr>
              <a:t>Natural alkaloids: </a:t>
            </a:r>
            <a:r>
              <a:rPr lang="en-US" sz="4400" dirty="0"/>
              <a:t>such as nicotine and </a:t>
            </a:r>
            <a:r>
              <a:rPr lang="en-US" sz="4400" dirty="0" err="1"/>
              <a:t>pilocarpine</a:t>
            </a:r>
            <a:r>
              <a:rPr lang="en-US" sz="4400" dirty="0"/>
              <a:t>.</a:t>
            </a:r>
          </a:p>
          <a:p>
            <a:pPr marL="0" indent="0">
              <a:buNone/>
            </a:pPr>
            <a:r>
              <a:rPr lang="en-US" sz="4400" b="1" dirty="0"/>
              <a:t> </a:t>
            </a:r>
            <a:endParaRPr lang="en-US" sz="4400" dirty="0"/>
          </a:p>
          <a:p>
            <a:pPr algn="l" rtl="0"/>
            <a:endParaRPr lang="ar-IQ" sz="4400" dirty="0"/>
          </a:p>
        </p:txBody>
      </p:sp>
    </p:spTree>
    <p:extLst>
      <p:ext uri="{BB962C8B-B14F-4D97-AF65-F5344CB8AC3E}">
        <p14:creationId xmlns:p14="http://schemas.microsoft.com/office/powerpoint/2010/main" val="4221589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400" b="1" dirty="0">
                <a:solidFill>
                  <a:srgbClr val="C00000"/>
                </a:solidFill>
              </a:rPr>
              <a:t>Major effects mediated β2</a:t>
            </a:r>
            <a:r>
              <a:rPr lang="en-US" sz="4400" dirty="0">
                <a:solidFill>
                  <a:srgbClr val="C00000"/>
                </a:solidFill>
              </a:rPr>
              <a:t> </a:t>
            </a:r>
            <a:r>
              <a:rPr lang="en-US" sz="4400" b="1" dirty="0" err="1">
                <a:solidFill>
                  <a:srgbClr val="C00000"/>
                </a:solidFill>
              </a:rPr>
              <a:t>adrenoceptors</a:t>
            </a:r>
            <a:r>
              <a:rPr lang="en-US" sz="4400" dirty="0">
                <a:solidFill>
                  <a:srgbClr val="C00000"/>
                </a:solidFill>
              </a:rPr>
              <a:t/>
            </a:r>
            <a:br>
              <a:rPr lang="en-US" sz="4400" dirty="0">
                <a:solidFill>
                  <a:srgbClr val="C00000"/>
                </a:solidFill>
              </a:rPr>
            </a:br>
            <a:endParaRPr lang="ar-IQ" sz="4400" dirty="0">
              <a:solidFill>
                <a:srgbClr val="C00000"/>
              </a:solidFill>
            </a:endParaRPr>
          </a:p>
        </p:txBody>
      </p:sp>
      <p:sp>
        <p:nvSpPr>
          <p:cNvPr id="3" name="عنصر نائب للمحتوى 2"/>
          <p:cNvSpPr>
            <a:spLocks noGrp="1"/>
          </p:cNvSpPr>
          <p:nvPr>
            <p:ph idx="1"/>
          </p:nvPr>
        </p:nvSpPr>
        <p:spPr>
          <a:xfrm>
            <a:off x="134604" y="1597749"/>
            <a:ext cx="11089682" cy="5393439"/>
          </a:xfrm>
        </p:spPr>
        <p:txBody>
          <a:bodyPr>
            <a:noAutofit/>
          </a:bodyPr>
          <a:lstStyle/>
          <a:p>
            <a:pPr lvl="0" algn="l" rtl="0"/>
            <a:r>
              <a:rPr lang="en-US" sz="4400" b="1" dirty="0">
                <a:solidFill>
                  <a:schemeClr val="accent6">
                    <a:lumMod val="75000"/>
                  </a:schemeClr>
                </a:solidFill>
              </a:rPr>
              <a:t>Bronchiolar </a:t>
            </a:r>
            <a:r>
              <a:rPr lang="en-US" sz="4400" b="1" dirty="0">
                <a:solidFill>
                  <a:schemeClr val="accent6">
                    <a:lumMod val="75000"/>
                  </a:schemeClr>
                </a:solidFill>
              </a:rPr>
              <a:t>smooth muscle: </a:t>
            </a:r>
            <a:r>
              <a:rPr lang="en-US" sz="4400" dirty="0"/>
              <a:t>Promotes smooth muscle relaxation and cause </a:t>
            </a:r>
            <a:r>
              <a:rPr lang="en-US" sz="4400" dirty="0" err="1"/>
              <a:t>Bronchodilation</a:t>
            </a:r>
            <a:r>
              <a:rPr lang="en-US" sz="4400" dirty="0"/>
              <a:t>.</a:t>
            </a:r>
          </a:p>
          <a:p>
            <a:pPr lvl="0" algn="l" rtl="0"/>
            <a:r>
              <a:rPr lang="en-US" sz="4400" b="1" dirty="0">
                <a:solidFill>
                  <a:schemeClr val="accent6">
                    <a:lumMod val="75000"/>
                  </a:schemeClr>
                </a:solidFill>
              </a:rPr>
              <a:t>Skeletal muscle vascular smooth muscle: </a:t>
            </a:r>
            <a:r>
              <a:rPr lang="en-US" sz="4400" dirty="0"/>
              <a:t>relaxation and cause Vasodilation and decreased peripheral resistance.</a:t>
            </a:r>
          </a:p>
          <a:p>
            <a:pPr lvl="0" algn="l" rtl="0"/>
            <a:r>
              <a:rPr lang="en-US" sz="4400" b="1" dirty="0">
                <a:solidFill>
                  <a:schemeClr val="accent6">
                    <a:lumMod val="75000"/>
                  </a:schemeClr>
                </a:solidFill>
              </a:rPr>
              <a:t>Increased muscle and liver </a:t>
            </a:r>
            <a:r>
              <a:rPr lang="en-US" sz="4400" b="1" dirty="0" err="1">
                <a:solidFill>
                  <a:schemeClr val="accent6">
                    <a:lumMod val="75000"/>
                  </a:schemeClr>
                </a:solidFill>
              </a:rPr>
              <a:t>glycogenolysis</a:t>
            </a:r>
            <a:r>
              <a:rPr lang="en-US" sz="4400" b="1" dirty="0">
                <a:solidFill>
                  <a:schemeClr val="accent6">
                    <a:lumMod val="75000"/>
                  </a:schemeClr>
                </a:solidFill>
              </a:rPr>
              <a:t>.</a:t>
            </a:r>
          </a:p>
          <a:p>
            <a:pPr lvl="0" algn="l" rtl="0"/>
            <a:r>
              <a:rPr lang="en-US" sz="4400" b="1" dirty="0">
                <a:solidFill>
                  <a:schemeClr val="accent6">
                    <a:lumMod val="75000"/>
                  </a:schemeClr>
                </a:solidFill>
              </a:rPr>
              <a:t>Increased release of glucagon.</a:t>
            </a:r>
          </a:p>
          <a:p>
            <a:pPr lvl="0" algn="l" rtl="0"/>
            <a:r>
              <a:rPr lang="en-US" sz="4400" b="1" dirty="0">
                <a:solidFill>
                  <a:schemeClr val="accent6">
                    <a:lumMod val="75000"/>
                  </a:schemeClr>
                </a:solidFill>
              </a:rPr>
              <a:t>Uterus:</a:t>
            </a:r>
            <a:r>
              <a:rPr lang="en-US" sz="4400" dirty="0"/>
              <a:t> Relaxed uterine smooth muscle.</a:t>
            </a:r>
          </a:p>
          <a:p>
            <a:pPr algn="l"/>
            <a:endParaRPr lang="ar-IQ" sz="4400" dirty="0"/>
          </a:p>
        </p:txBody>
      </p:sp>
    </p:spTree>
    <p:extLst>
      <p:ext uri="{BB962C8B-B14F-4D97-AF65-F5344CB8AC3E}">
        <p14:creationId xmlns:p14="http://schemas.microsoft.com/office/powerpoint/2010/main" val="22901013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224764" y="1906906"/>
            <a:ext cx="11089682" cy="5393439"/>
          </a:xfrm>
        </p:spPr>
        <p:txBody>
          <a:bodyPr>
            <a:normAutofit lnSpcReduction="10000"/>
          </a:bodyPr>
          <a:lstStyle/>
          <a:p>
            <a:pPr marL="0" indent="0" algn="just">
              <a:buNone/>
            </a:pPr>
            <a:r>
              <a:rPr lang="en-US" dirty="0"/>
              <a:t>The </a:t>
            </a:r>
            <a:r>
              <a:rPr lang="en-US" dirty="0" err="1"/>
              <a:t>sympathomimetics</a:t>
            </a:r>
            <a:r>
              <a:rPr lang="en-US" dirty="0"/>
              <a:t> can be classified by mechanism</a:t>
            </a:r>
            <a:r>
              <a:rPr lang="en-US" b="1" dirty="0"/>
              <a:t> </a:t>
            </a:r>
            <a:r>
              <a:rPr lang="en-US" dirty="0"/>
              <a:t>of action into:-</a:t>
            </a:r>
          </a:p>
          <a:p>
            <a:pPr marL="0" indent="0" algn="just">
              <a:buNone/>
            </a:pPr>
            <a:r>
              <a:rPr lang="en-US" b="1" dirty="0">
                <a:solidFill>
                  <a:srgbClr val="00B050"/>
                </a:solidFill>
              </a:rPr>
              <a:t>1- Direct agonists:</a:t>
            </a:r>
            <a:r>
              <a:rPr lang="en-US" dirty="0"/>
              <a:t> as norepinephrine and epinephrine, they directly interact with and activate </a:t>
            </a:r>
            <a:r>
              <a:rPr lang="en-US" dirty="0" err="1"/>
              <a:t>adrenoceptors</a:t>
            </a:r>
            <a:r>
              <a:rPr lang="en-US" dirty="0"/>
              <a:t>. </a:t>
            </a:r>
          </a:p>
          <a:p>
            <a:pPr marL="0" indent="0" algn="just">
              <a:buNone/>
            </a:pPr>
            <a:r>
              <a:rPr lang="en-US" dirty="0"/>
              <a:t> </a:t>
            </a:r>
          </a:p>
          <a:p>
            <a:pPr marL="0" indent="0" algn="just">
              <a:buNone/>
            </a:pPr>
            <a:r>
              <a:rPr lang="en-US" b="1" dirty="0">
                <a:solidFill>
                  <a:srgbClr val="00B050"/>
                </a:solidFill>
              </a:rPr>
              <a:t>2- Indirect agonists:</a:t>
            </a:r>
            <a:r>
              <a:rPr lang="en-US" dirty="0"/>
              <a:t> their actions are dependent on their ability to enhance the actions of endogenous </a:t>
            </a:r>
            <a:r>
              <a:rPr lang="en-US" dirty="0" err="1"/>
              <a:t>catecholamines</a:t>
            </a:r>
            <a:r>
              <a:rPr lang="en-US" dirty="0"/>
              <a:t>. </a:t>
            </a:r>
            <a:endParaRPr lang="ar-IQ" dirty="0"/>
          </a:p>
        </p:txBody>
      </p:sp>
    </p:spTree>
    <p:extLst>
      <p:ext uri="{BB962C8B-B14F-4D97-AF65-F5344CB8AC3E}">
        <p14:creationId xmlns:p14="http://schemas.microsoft.com/office/powerpoint/2010/main" val="18695120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4444" y="1906906"/>
            <a:ext cx="11179842" cy="5393439"/>
          </a:xfrm>
        </p:spPr>
        <p:txBody>
          <a:bodyPr>
            <a:normAutofit/>
          </a:bodyPr>
          <a:lstStyle/>
          <a:p>
            <a:pPr marL="0" indent="0" algn="just">
              <a:buNone/>
            </a:pPr>
            <a:r>
              <a:rPr lang="en-US" sz="4400" dirty="0"/>
              <a:t>the adrenergic agonist are </a:t>
            </a:r>
            <a:r>
              <a:rPr lang="en-US" sz="4400" dirty="0"/>
              <a:t>either </a:t>
            </a:r>
            <a:r>
              <a:rPr lang="en-US" sz="4400" b="1" dirty="0" err="1">
                <a:solidFill>
                  <a:srgbClr val="0070C0"/>
                </a:solidFill>
              </a:rPr>
              <a:t>catecholamines</a:t>
            </a:r>
            <a:r>
              <a:rPr lang="en-US" sz="4400" dirty="0">
                <a:solidFill>
                  <a:srgbClr val="0070C0"/>
                </a:solidFill>
              </a:rPr>
              <a:t> </a:t>
            </a:r>
            <a:r>
              <a:rPr lang="en-US" sz="4400" dirty="0"/>
              <a:t>or </a:t>
            </a:r>
            <a:r>
              <a:rPr lang="en-US" sz="4400" b="1" dirty="0" err="1">
                <a:solidFill>
                  <a:srgbClr val="0070C0"/>
                </a:solidFill>
              </a:rPr>
              <a:t>noncatecholamines</a:t>
            </a:r>
            <a:r>
              <a:rPr lang="en-US" sz="4400" dirty="0"/>
              <a:t>.</a:t>
            </a:r>
          </a:p>
          <a:p>
            <a:pPr marL="0" indent="0" algn="just">
              <a:buNone/>
            </a:pPr>
            <a:r>
              <a:rPr lang="en-US" sz="4400" b="1" dirty="0">
                <a:solidFill>
                  <a:srgbClr val="C00000"/>
                </a:solidFill>
              </a:rPr>
              <a:t>A. </a:t>
            </a:r>
            <a:r>
              <a:rPr lang="en-US" sz="4400" b="1" dirty="0" err="1">
                <a:solidFill>
                  <a:srgbClr val="C00000"/>
                </a:solidFill>
              </a:rPr>
              <a:t>Catecholamines</a:t>
            </a:r>
            <a:r>
              <a:rPr lang="en-US" sz="4400" b="1" dirty="0">
                <a:solidFill>
                  <a:srgbClr val="C00000"/>
                </a:solidFill>
              </a:rPr>
              <a:t>: </a:t>
            </a:r>
            <a:r>
              <a:rPr lang="en-US" sz="4400" dirty="0"/>
              <a:t>Sympathomimetic amines that contain the 3,4-dihydroxybenzene group</a:t>
            </a:r>
            <a:r>
              <a:rPr lang="en-US" sz="4400" b="1" dirty="0"/>
              <a:t> </a:t>
            </a:r>
            <a:r>
              <a:rPr lang="en-US" sz="4400" dirty="0"/>
              <a:t>(such as </a:t>
            </a:r>
            <a:r>
              <a:rPr lang="en-US" sz="4400" b="1" dirty="0">
                <a:solidFill>
                  <a:srgbClr val="0070C0"/>
                </a:solidFill>
              </a:rPr>
              <a:t>epinephrine</a:t>
            </a:r>
            <a:r>
              <a:rPr lang="en-US" sz="4400" dirty="0"/>
              <a:t>, </a:t>
            </a:r>
            <a:r>
              <a:rPr lang="en-US" sz="4400" b="1" dirty="0">
                <a:solidFill>
                  <a:srgbClr val="0070C0"/>
                </a:solidFill>
              </a:rPr>
              <a:t>norepinephrine</a:t>
            </a:r>
            <a:r>
              <a:rPr lang="en-US" sz="4400" dirty="0"/>
              <a:t>, </a:t>
            </a:r>
            <a:r>
              <a:rPr lang="en-US" sz="4400" b="1" dirty="0">
                <a:solidFill>
                  <a:srgbClr val="0070C0"/>
                </a:solidFill>
              </a:rPr>
              <a:t>isoproterenol</a:t>
            </a:r>
            <a:r>
              <a:rPr lang="en-US" sz="4400" dirty="0"/>
              <a:t>, and </a:t>
            </a:r>
            <a:r>
              <a:rPr lang="en-US" sz="4400" b="1" dirty="0">
                <a:solidFill>
                  <a:srgbClr val="0070C0"/>
                </a:solidFill>
              </a:rPr>
              <a:t>dopamine</a:t>
            </a:r>
            <a:r>
              <a:rPr lang="en-US" sz="4400" dirty="0"/>
              <a:t>).</a:t>
            </a:r>
            <a:endParaRPr lang="en-US" sz="4400" dirty="0"/>
          </a:p>
          <a:p>
            <a:pPr algn="just" rtl="0"/>
            <a:endParaRPr lang="ar-IQ" sz="4400" dirty="0"/>
          </a:p>
        </p:txBody>
      </p:sp>
    </p:spTree>
    <p:extLst>
      <p:ext uri="{BB962C8B-B14F-4D97-AF65-F5344CB8AC3E}">
        <p14:creationId xmlns:p14="http://schemas.microsoft.com/office/powerpoint/2010/main" val="6166474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dirty="0"/>
          </a:p>
        </p:txBody>
      </p:sp>
      <p:sp>
        <p:nvSpPr>
          <p:cNvPr id="4" name="عنوان 3"/>
          <p:cNvSpPr>
            <a:spLocks noGrp="1"/>
          </p:cNvSpPr>
          <p:nvPr>
            <p:ph type="title"/>
          </p:nvPr>
        </p:nvSpPr>
        <p:spPr/>
        <p:txBody>
          <a:bodyPr/>
          <a:lstStyle/>
          <a:p>
            <a:endParaRPr lang="ar-IQ"/>
          </a:p>
        </p:txBody>
      </p:sp>
      <p:pic>
        <p:nvPicPr>
          <p:cNvPr id="2050" name="Picture 2" descr="نتيجة بحث الصور عن ‪β-phenylethylam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109" y="2523917"/>
            <a:ext cx="8278257" cy="284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5013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4764" y="310606"/>
            <a:ext cx="10999522" cy="5393439"/>
          </a:xfrm>
        </p:spPr>
        <p:txBody>
          <a:bodyPr>
            <a:noAutofit/>
          </a:bodyPr>
          <a:lstStyle/>
          <a:p>
            <a:pPr marL="0" indent="0" algn="just">
              <a:buNone/>
            </a:pPr>
            <a:r>
              <a:rPr lang="en-US" sz="4400" b="1" dirty="0" err="1">
                <a:solidFill>
                  <a:srgbClr val="C00000"/>
                </a:solidFill>
              </a:rPr>
              <a:t>Catecholamines</a:t>
            </a:r>
            <a:r>
              <a:rPr lang="en-US" sz="4400" b="1" dirty="0">
                <a:solidFill>
                  <a:srgbClr val="C00000"/>
                </a:solidFill>
              </a:rPr>
              <a:t> properties</a:t>
            </a:r>
            <a:endParaRPr lang="en-US" sz="4400" dirty="0"/>
          </a:p>
          <a:p>
            <a:pPr marL="0" indent="0" algn="just">
              <a:buNone/>
            </a:pPr>
            <a:r>
              <a:rPr lang="en-US" sz="4400" b="1" dirty="0">
                <a:solidFill>
                  <a:srgbClr val="0070C0"/>
                </a:solidFill>
              </a:rPr>
              <a:t>1</a:t>
            </a:r>
            <a:r>
              <a:rPr lang="en-US" sz="4400" b="1" dirty="0">
                <a:solidFill>
                  <a:srgbClr val="0070C0"/>
                </a:solidFill>
              </a:rPr>
              <a:t>. High potency: </a:t>
            </a:r>
            <a:r>
              <a:rPr lang="en-US" sz="4400" dirty="0" err="1"/>
              <a:t>Catecholamines</a:t>
            </a:r>
            <a:r>
              <a:rPr lang="en-US" sz="4400" dirty="0"/>
              <a:t> </a:t>
            </a:r>
            <a:r>
              <a:rPr lang="en-US" sz="4400" dirty="0"/>
              <a:t> </a:t>
            </a:r>
            <a:r>
              <a:rPr lang="en-US" sz="4400" dirty="0"/>
              <a:t>show the highest potency in directly activating α or β receptors.</a:t>
            </a:r>
          </a:p>
          <a:p>
            <a:pPr marL="0" indent="0" algn="just">
              <a:buNone/>
            </a:pPr>
            <a:r>
              <a:rPr lang="en-US" sz="4400" b="1" dirty="0">
                <a:solidFill>
                  <a:srgbClr val="0070C0"/>
                </a:solidFill>
              </a:rPr>
              <a:t>2</a:t>
            </a:r>
            <a:r>
              <a:rPr lang="en-US" sz="4400" b="1" dirty="0">
                <a:solidFill>
                  <a:srgbClr val="0070C0"/>
                </a:solidFill>
              </a:rPr>
              <a:t>. Rapid inactivation: </a:t>
            </a:r>
            <a:r>
              <a:rPr lang="en-US" sz="4400" dirty="0" err="1"/>
              <a:t>Catecholamines</a:t>
            </a:r>
            <a:r>
              <a:rPr lang="en-US" sz="4400" dirty="0"/>
              <a:t> are metabolized by COMT </a:t>
            </a:r>
            <a:r>
              <a:rPr lang="en-US" sz="4400" dirty="0" err="1"/>
              <a:t>postsynaptically</a:t>
            </a:r>
            <a:r>
              <a:rPr lang="en-US" sz="4400" dirty="0"/>
              <a:t> and by MAO </a:t>
            </a:r>
            <a:r>
              <a:rPr lang="en-US" sz="4400" dirty="0" err="1"/>
              <a:t>intraneuronally</a:t>
            </a:r>
            <a:r>
              <a:rPr lang="en-US" sz="4400" dirty="0"/>
              <a:t>,</a:t>
            </a:r>
            <a:r>
              <a:rPr lang="en-US" sz="4400" dirty="0"/>
              <a:t> Thus </a:t>
            </a:r>
            <a:r>
              <a:rPr lang="en-US" sz="4400" dirty="0" err="1"/>
              <a:t>catecholamines</a:t>
            </a:r>
            <a:r>
              <a:rPr lang="en-US" sz="4400" dirty="0"/>
              <a:t> </a:t>
            </a:r>
            <a:r>
              <a:rPr lang="en-US" sz="4400" dirty="0"/>
              <a:t>have only a brief period of action when given </a:t>
            </a:r>
            <a:r>
              <a:rPr lang="en-US" sz="4400" dirty="0" err="1"/>
              <a:t>parenterally</a:t>
            </a:r>
            <a:r>
              <a:rPr lang="en-US" sz="4400" dirty="0"/>
              <a:t>, and they are inactivated (ineffective) when administered orally.</a:t>
            </a:r>
            <a:endParaRPr lang="ar-IQ" sz="4400" dirty="0"/>
          </a:p>
        </p:txBody>
      </p:sp>
    </p:spTree>
    <p:extLst>
      <p:ext uri="{BB962C8B-B14F-4D97-AF65-F5344CB8AC3E}">
        <p14:creationId xmlns:p14="http://schemas.microsoft.com/office/powerpoint/2010/main" val="35261118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4444" y="1906906"/>
            <a:ext cx="11179842" cy="5393439"/>
          </a:xfrm>
        </p:spPr>
        <p:txBody>
          <a:bodyPr/>
          <a:lstStyle/>
          <a:p>
            <a:pPr marL="0" indent="0">
              <a:buNone/>
            </a:pPr>
            <a:r>
              <a:rPr lang="en-US" b="1" dirty="0">
                <a:solidFill>
                  <a:srgbClr val="0070C0"/>
                </a:solidFill>
              </a:rPr>
              <a:t>3. Poor penetration into the CNS</a:t>
            </a:r>
            <a:r>
              <a:rPr lang="en-US" b="1" dirty="0"/>
              <a:t>: </a:t>
            </a:r>
            <a:r>
              <a:rPr lang="en-US" dirty="0" err="1"/>
              <a:t>Catecholamines</a:t>
            </a:r>
            <a:r>
              <a:rPr lang="en-US" dirty="0"/>
              <a:t> are polar and, therefore, do not readily penetrate into the CNS</a:t>
            </a:r>
            <a:r>
              <a:rPr lang="en-US" b="1" dirty="0"/>
              <a:t>.</a:t>
            </a:r>
            <a:endParaRPr lang="en-US" dirty="0"/>
          </a:p>
          <a:p>
            <a:pPr algn="l" rtl="0"/>
            <a:endParaRPr lang="ar-IQ" dirty="0"/>
          </a:p>
        </p:txBody>
      </p:sp>
    </p:spTree>
    <p:extLst>
      <p:ext uri="{BB962C8B-B14F-4D97-AF65-F5344CB8AC3E}">
        <p14:creationId xmlns:p14="http://schemas.microsoft.com/office/powerpoint/2010/main" val="3188902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Direct-acting adrenergic agonists</a:t>
            </a:r>
            <a:r>
              <a:rPr lang="en-US" dirty="0"/>
              <a:t/>
            </a:r>
            <a:br>
              <a:rPr lang="en-US" dirty="0"/>
            </a:br>
            <a:endParaRPr lang="ar-IQ" dirty="0"/>
          </a:p>
        </p:txBody>
      </p:sp>
      <p:sp>
        <p:nvSpPr>
          <p:cNvPr id="3" name="عنصر نائب للمحتوى 2"/>
          <p:cNvSpPr>
            <a:spLocks noGrp="1"/>
          </p:cNvSpPr>
          <p:nvPr>
            <p:ph idx="1"/>
          </p:nvPr>
        </p:nvSpPr>
        <p:spPr>
          <a:xfrm>
            <a:off x="44444" y="1426130"/>
            <a:ext cx="11179842" cy="5393439"/>
          </a:xfrm>
        </p:spPr>
        <p:txBody>
          <a:bodyPr>
            <a:normAutofit/>
          </a:bodyPr>
          <a:lstStyle/>
          <a:p>
            <a:pPr marL="0" indent="0" algn="just">
              <a:buNone/>
            </a:pPr>
            <a:r>
              <a:rPr lang="en-US" sz="4400" b="1" dirty="0"/>
              <a:t>A</a:t>
            </a:r>
            <a:r>
              <a:rPr lang="en-US" sz="4400" b="1" dirty="0"/>
              <a:t>. Epinephrine</a:t>
            </a:r>
            <a:endParaRPr lang="en-US" sz="4400" dirty="0"/>
          </a:p>
          <a:p>
            <a:pPr marL="0" indent="0" algn="just">
              <a:buNone/>
            </a:pPr>
            <a:r>
              <a:rPr lang="en-US" sz="4400" dirty="0"/>
              <a:t> </a:t>
            </a:r>
            <a:r>
              <a:rPr lang="en-US" sz="4400" i="1" dirty="0"/>
              <a:t>Epinephrine </a:t>
            </a:r>
            <a:r>
              <a:rPr lang="en-US" sz="4400" dirty="0"/>
              <a:t>interacts with both α and β receptors. At low doses, β effects (vasodilation) on the vascular system predominate, whereas at high doses, α effects (vasoconstriction) are the strongest.</a:t>
            </a:r>
          </a:p>
          <a:p>
            <a:pPr algn="just"/>
            <a:endParaRPr lang="ar-IQ" sz="4400" dirty="0"/>
          </a:p>
        </p:txBody>
      </p:sp>
    </p:spTree>
    <p:extLst>
      <p:ext uri="{BB962C8B-B14F-4D97-AF65-F5344CB8AC3E}">
        <p14:creationId xmlns:p14="http://schemas.microsoft.com/office/powerpoint/2010/main" val="14469948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8541" y="310606"/>
            <a:ext cx="11205745" cy="5393439"/>
          </a:xfrm>
        </p:spPr>
        <p:txBody>
          <a:bodyPr>
            <a:noAutofit/>
          </a:bodyPr>
          <a:lstStyle/>
          <a:p>
            <a:pPr marL="630645" indent="-630645" algn="just">
              <a:buAutoNum type="arabicPeriod"/>
            </a:pPr>
            <a:r>
              <a:rPr lang="en-US" sz="4400" b="1" dirty="0"/>
              <a:t>Actions</a:t>
            </a:r>
            <a:endParaRPr lang="en-US" sz="4400" dirty="0"/>
          </a:p>
          <a:p>
            <a:pPr marL="630645" indent="-630645" algn="just">
              <a:buAutoNum type="alphaLcPeriod"/>
            </a:pPr>
            <a:r>
              <a:rPr lang="en-US" sz="4400" b="1" dirty="0"/>
              <a:t>Cardiovascular</a:t>
            </a:r>
            <a:r>
              <a:rPr lang="en-US" sz="4400" b="1" dirty="0"/>
              <a:t>:</a:t>
            </a:r>
            <a:r>
              <a:rPr lang="en-US" sz="4400" dirty="0"/>
              <a:t> </a:t>
            </a:r>
            <a:r>
              <a:rPr lang="en-US" sz="4400" dirty="0"/>
              <a:t> </a:t>
            </a:r>
            <a:r>
              <a:rPr lang="en-US" sz="4400" dirty="0"/>
              <a:t>(positive </a:t>
            </a:r>
            <a:r>
              <a:rPr lang="en-US" sz="4400" dirty="0"/>
              <a:t>inotrope </a:t>
            </a:r>
            <a:r>
              <a:rPr lang="en-US" sz="4400" dirty="0"/>
              <a:t>and </a:t>
            </a:r>
            <a:r>
              <a:rPr lang="en-US" sz="4400" dirty="0"/>
              <a:t> </a:t>
            </a:r>
            <a:r>
              <a:rPr lang="en-US" sz="4400" dirty="0" err="1"/>
              <a:t>chronotropic</a:t>
            </a:r>
            <a:r>
              <a:rPr lang="en-US" sz="4400" dirty="0"/>
              <a:t> actions. </a:t>
            </a:r>
          </a:p>
          <a:p>
            <a:pPr marL="630645" indent="-630645" algn="just">
              <a:buAutoNum type="alphaLcPeriod"/>
            </a:pPr>
            <a:r>
              <a:rPr lang="en-US" sz="4400" dirty="0"/>
              <a:t> </a:t>
            </a:r>
            <a:r>
              <a:rPr lang="en-US" sz="4400" i="1" dirty="0"/>
              <a:t>Epinephrine </a:t>
            </a:r>
            <a:r>
              <a:rPr lang="en-US" sz="4400" dirty="0"/>
              <a:t> cause </a:t>
            </a:r>
            <a:r>
              <a:rPr lang="en-US" sz="4400" dirty="0"/>
              <a:t>production of angiotensin II, a potent vasoconstrictor</a:t>
            </a:r>
            <a:r>
              <a:rPr lang="en-US" sz="4400" dirty="0"/>
              <a:t>.</a:t>
            </a:r>
          </a:p>
          <a:p>
            <a:pPr marL="630645" indent="-630645" algn="just">
              <a:buAutoNum type="alphaLcPeriod"/>
            </a:pPr>
            <a:r>
              <a:rPr lang="en-US" sz="4400" dirty="0"/>
              <a:t> </a:t>
            </a:r>
            <a:r>
              <a:rPr lang="en-US" sz="4400" i="1" dirty="0"/>
              <a:t>Epinephrine </a:t>
            </a:r>
            <a:r>
              <a:rPr lang="en-US" sz="4400" dirty="0"/>
              <a:t>constricts arterioles in the skin, mucous membranes, and viscera (α effects</a:t>
            </a:r>
            <a:r>
              <a:rPr lang="en-US" sz="4400" dirty="0"/>
              <a:t>),</a:t>
            </a:r>
          </a:p>
          <a:p>
            <a:pPr algn="just"/>
            <a:endParaRPr lang="ar-IQ" sz="4400" dirty="0"/>
          </a:p>
        </p:txBody>
      </p:sp>
    </p:spTree>
    <p:extLst>
      <p:ext uri="{BB962C8B-B14F-4D97-AF65-F5344CB8AC3E}">
        <p14:creationId xmlns:p14="http://schemas.microsoft.com/office/powerpoint/2010/main" val="7039697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4400" dirty="0"/>
              <a:t>dilates vessels going to the liver and skeletal muscle (β2 effects).increase in systolic blood pressure, coupled with a slight decrease in diastolic pressure due to β2 receptor–mediated vasodilation in the skeletal muscle vascular bed.</a:t>
            </a:r>
          </a:p>
          <a:p>
            <a:pPr algn="just" rtl="0"/>
            <a:endParaRPr lang="ar-IQ" sz="4400" dirty="0"/>
          </a:p>
        </p:txBody>
      </p:sp>
    </p:spTree>
    <p:extLst>
      <p:ext uri="{BB962C8B-B14F-4D97-AF65-F5344CB8AC3E}">
        <p14:creationId xmlns:p14="http://schemas.microsoft.com/office/powerpoint/2010/main" val="3146594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16" y="310606"/>
            <a:ext cx="11270002" cy="5393439"/>
          </a:xfrm>
        </p:spPr>
        <p:txBody>
          <a:bodyPr>
            <a:noAutofit/>
          </a:bodyPr>
          <a:lstStyle/>
          <a:p>
            <a:pPr algn="just" rtl="0"/>
            <a:r>
              <a:rPr lang="en-US" sz="4400" b="1" dirty="0"/>
              <a:t>b. Respiratory:</a:t>
            </a:r>
            <a:r>
              <a:rPr lang="en-US" sz="4400" dirty="0"/>
              <a:t> </a:t>
            </a:r>
            <a:r>
              <a:rPr lang="en-US" sz="4400" dirty="0"/>
              <a:t> </a:t>
            </a:r>
            <a:r>
              <a:rPr lang="en-US" sz="4400" dirty="0" err="1"/>
              <a:t>bronchodilation</a:t>
            </a:r>
            <a:r>
              <a:rPr lang="en-US" sz="4400" dirty="0"/>
              <a:t> by acting directly on bronchial smooth muscle (β2 action). </a:t>
            </a:r>
          </a:p>
          <a:p>
            <a:pPr algn="just" rtl="0"/>
            <a:r>
              <a:rPr lang="en-US" sz="4400" b="1" dirty="0"/>
              <a:t>c. Hyperglycemia:</a:t>
            </a:r>
            <a:r>
              <a:rPr lang="en-US" sz="4400" dirty="0"/>
              <a:t> </a:t>
            </a:r>
            <a:r>
              <a:rPr lang="en-US" sz="4400" i="1" dirty="0"/>
              <a:t>Epinephrine </a:t>
            </a:r>
            <a:r>
              <a:rPr lang="en-US" sz="4400" dirty="0"/>
              <a:t>has </a:t>
            </a:r>
            <a:r>
              <a:rPr lang="en-US" sz="4400" dirty="0"/>
              <a:t>a significant </a:t>
            </a:r>
            <a:r>
              <a:rPr lang="en-US" sz="4400" dirty="0"/>
              <a:t>hyperglycemic effect because of increased </a:t>
            </a:r>
            <a:r>
              <a:rPr lang="en-US" sz="4400" dirty="0" err="1"/>
              <a:t>glycogenolysis</a:t>
            </a:r>
            <a:r>
              <a:rPr lang="en-US" sz="4400" dirty="0"/>
              <a:t> in the liver (β2 effect), increased release of glucagon (β2 effect), and a decreased release of insulin (α2 effect).</a:t>
            </a:r>
          </a:p>
          <a:p>
            <a:pPr algn="just" rtl="0"/>
            <a:r>
              <a:rPr lang="en-US" sz="4400" b="1" dirty="0"/>
              <a:t>d. </a:t>
            </a:r>
            <a:r>
              <a:rPr lang="en-US" sz="4400" b="1" dirty="0"/>
              <a:t>Lipolysis</a:t>
            </a:r>
            <a:r>
              <a:rPr lang="en-US" sz="4400" dirty="0"/>
              <a:t> </a:t>
            </a:r>
            <a:r>
              <a:rPr lang="en-US" sz="4400" dirty="0"/>
              <a:t>through agonist activity on the β receptors of adipose tissue. </a:t>
            </a:r>
          </a:p>
          <a:p>
            <a:pPr algn="just" rtl="0"/>
            <a:r>
              <a:rPr lang="en-US" sz="4400" dirty="0"/>
              <a:t> </a:t>
            </a:r>
          </a:p>
          <a:p>
            <a:pPr algn="just"/>
            <a:endParaRPr lang="ar-IQ" sz="4400" dirty="0"/>
          </a:p>
        </p:txBody>
      </p:sp>
    </p:spTree>
    <p:extLst>
      <p:ext uri="{BB962C8B-B14F-4D97-AF65-F5344CB8AC3E}">
        <p14:creationId xmlns:p14="http://schemas.microsoft.com/office/powerpoint/2010/main" val="1516536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38" y="568035"/>
            <a:ext cx="10878688" cy="755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921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4764" y="138987"/>
            <a:ext cx="11089682" cy="5393439"/>
          </a:xfrm>
        </p:spPr>
        <p:txBody>
          <a:bodyPr>
            <a:noAutofit/>
          </a:bodyPr>
          <a:lstStyle/>
          <a:p>
            <a:pPr marL="0" indent="0" algn="just">
              <a:buNone/>
            </a:pPr>
            <a:r>
              <a:rPr lang="en-US" sz="4900" b="1" dirty="0">
                <a:solidFill>
                  <a:srgbClr val="FF0000"/>
                </a:solidFill>
              </a:rPr>
              <a:t> </a:t>
            </a:r>
            <a:r>
              <a:rPr lang="en-US" sz="4900" b="1" dirty="0">
                <a:solidFill>
                  <a:srgbClr val="FF0000"/>
                </a:solidFill>
              </a:rPr>
              <a:t>Therapeutic </a:t>
            </a:r>
            <a:r>
              <a:rPr lang="en-US" sz="4900" b="1" dirty="0">
                <a:solidFill>
                  <a:srgbClr val="FF0000"/>
                </a:solidFill>
              </a:rPr>
              <a:t>uses</a:t>
            </a:r>
            <a:endParaRPr lang="en-US" sz="4900" dirty="0">
              <a:solidFill>
                <a:srgbClr val="FF0000"/>
              </a:solidFill>
            </a:endParaRPr>
          </a:p>
          <a:p>
            <a:pPr marL="0" indent="0" algn="just">
              <a:buNone/>
            </a:pPr>
            <a:r>
              <a:rPr lang="en-US" sz="4400" b="1" dirty="0"/>
              <a:t>a. Bronchospasm:</a:t>
            </a:r>
            <a:r>
              <a:rPr lang="en-US" sz="4400" dirty="0"/>
              <a:t> </a:t>
            </a:r>
            <a:r>
              <a:rPr lang="en-US" sz="4400" i="1" dirty="0"/>
              <a:t>Epinephrine </a:t>
            </a:r>
            <a:r>
              <a:rPr lang="en-US" sz="4400" dirty="0"/>
              <a:t>is used in the emergency treatment of acute asthma and anaphylactic shock. </a:t>
            </a:r>
          </a:p>
          <a:p>
            <a:pPr marL="0" indent="0" algn="just">
              <a:buNone/>
            </a:pPr>
            <a:r>
              <a:rPr lang="en-US" sz="4400" b="1" dirty="0"/>
              <a:t>b. Anaphylactic shock</a:t>
            </a:r>
            <a:r>
              <a:rPr lang="en-US" sz="4400" b="1" dirty="0"/>
              <a:t>:</a:t>
            </a:r>
            <a:r>
              <a:rPr lang="en-US" sz="4400" dirty="0"/>
              <a:t> </a:t>
            </a:r>
            <a:r>
              <a:rPr lang="en-US" sz="4400" dirty="0"/>
              <a:t>treatment of type I hypersensitivity reactions (including anaphylaxis) in response to allergens</a:t>
            </a:r>
            <a:r>
              <a:rPr lang="en-US" sz="4400" dirty="0"/>
              <a:t>.</a:t>
            </a:r>
          </a:p>
          <a:p>
            <a:pPr marL="0" indent="0" algn="just">
              <a:buNone/>
            </a:pPr>
            <a:r>
              <a:rPr lang="en-US" sz="4400" b="1" dirty="0"/>
              <a:t>c. Cardiac arrest:</a:t>
            </a:r>
            <a:r>
              <a:rPr lang="en-US" sz="4400" dirty="0"/>
              <a:t> </a:t>
            </a:r>
            <a:r>
              <a:rPr lang="en-US" sz="4400" i="1" dirty="0"/>
              <a:t>Epinephrine </a:t>
            </a:r>
            <a:r>
              <a:rPr lang="en-US" sz="4400" dirty="0"/>
              <a:t>may be used to restore cardiac rhythm in patients with cardiac arrest.</a:t>
            </a:r>
          </a:p>
          <a:p>
            <a:pPr algn="just" rtl="0"/>
            <a:endParaRPr lang="en-US" sz="4400" dirty="0"/>
          </a:p>
          <a:p>
            <a:pPr algn="just"/>
            <a:endParaRPr lang="ar-IQ" sz="4400" dirty="0"/>
          </a:p>
        </p:txBody>
      </p:sp>
    </p:spTree>
    <p:extLst>
      <p:ext uri="{BB962C8B-B14F-4D97-AF65-F5344CB8AC3E}">
        <p14:creationId xmlns:p14="http://schemas.microsoft.com/office/powerpoint/2010/main" val="25193167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4604" y="310606"/>
            <a:ext cx="11089682" cy="5393439"/>
          </a:xfrm>
        </p:spPr>
        <p:txBody>
          <a:bodyPr>
            <a:noAutofit/>
          </a:bodyPr>
          <a:lstStyle/>
          <a:p>
            <a:pPr marL="0" indent="0" algn="just">
              <a:buNone/>
            </a:pPr>
            <a:r>
              <a:rPr lang="en-US" sz="4400" b="1" dirty="0">
                <a:solidFill>
                  <a:srgbClr val="FF0000"/>
                </a:solidFill>
              </a:rPr>
              <a:t>d. Anesthetics:</a:t>
            </a:r>
            <a:r>
              <a:rPr lang="en-US" sz="4400" dirty="0">
                <a:solidFill>
                  <a:srgbClr val="FF0000"/>
                </a:solidFill>
              </a:rPr>
              <a:t> </a:t>
            </a:r>
          </a:p>
          <a:p>
            <a:pPr algn="just" rtl="0">
              <a:buFont typeface="Wingdings" pitchFamily="2" charset="2"/>
              <a:buChar char="v"/>
            </a:pPr>
            <a:r>
              <a:rPr lang="en-US" sz="4400" dirty="0"/>
              <a:t>Epinephrine </a:t>
            </a:r>
            <a:r>
              <a:rPr lang="en-US" sz="4400" dirty="0"/>
              <a:t>greatly increases the duration of local anesthesia </a:t>
            </a:r>
            <a:r>
              <a:rPr lang="en-US" sz="4400" dirty="0"/>
              <a:t>and  </a:t>
            </a:r>
            <a:r>
              <a:rPr lang="en-US" sz="4400" dirty="0"/>
              <a:t>systemic toxicity of local </a:t>
            </a:r>
            <a:r>
              <a:rPr lang="en-US" sz="4400" dirty="0" err="1"/>
              <a:t>anaesthetic</a:t>
            </a:r>
            <a:r>
              <a:rPr lang="en-US" sz="4400" dirty="0"/>
              <a:t> is reduced. </a:t>
            </a:r>
            <a:endParaRPr lang="en-US" sz="4400" dirty="0"/>
          </a:p>
          <a:p>
            <a:pPr algn="just" rtl="0">
              <a:buFont typeface="Wingdings" pitchFamily="2" charset="2"/>
              <a:buChar char="v"/>
            </a:pPr>
            <a:r>
              <a:rPr lang="en-US" sz="4400" dirty="0"/>
              <a:t>It </a:t>
            </a:r>
            <a:r>
              <a:rPr lang="en-US" sz="4400" dirty="0"/>
              <a:t>is routinely included in dental anesthesia (unless </a:t>
            </a:r>
            <a:r>
              <a:rPr lang="en-US" sz="4400" dirty="0"/>
              <a:t>contraindicated).</a:t>
            </a:r>
          </a:p>
          <a:p>
            <a:pPr algn="just" rtl="0">
              <a:buFont typeface="Wingdings" pitchFamily="2" charset="2"/>
              <a:buChar char="v"/>
            </a:pPr>
            <a:r>
              <a:rPr lang="en-US" sz="4400" dirty="0"/>
              <a:t>reduce </a:t>
            </a:r>
            <a:r>
              <a:rPr lang="en-US" sz="4400" dirty="0"/>
              <a:t>bleeding as well</a:t>
            </a:r>
            <a:r>
              <a:rPr lang="en-US" sz="4400" dirty="0"/>
              <a:t>.</a:t>
            </a:r>
          </a:p>
          <a:p>
            <a:pPr marL="0" indent="0" algn="just">
              <a:buNone/>
            </a:pPr>
            <a:r>
              <a:rPr lang="en-US" sz="4400" dirty="0"/>
              <a:t> </a:t>
            </a:r>
            <a:endParaRPr lang="ar-IQ" sz="4400" dirty="0"/>
          </a:p>
        </p:txBody>
      </p:sp>
    </p:spTree>
    <p:extLst>
      <p:ext uri="{BB962C8B-B14F-4D97-AF65-F5344CB8AC3E}">
        <p14:creationId xmlns:p14="http://schemas.microsoft.com/office/powerpoint/2010/main" val="585351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134604" y="224797"/>
            <a:ext cx="11314446" cy="5393439"/>
          </a:xfrm>
        </p:spPr>
        <p:txBody>
          <a:bodyPr>
            <a:noAutofit/>
          </a:bodyPr>
          <a:lstStyle/>
          <a:p>
            <a:pPr marL="0" indent="0" algn="just">
              <a:buNone/>
            </a:pPr>
            <a:r>
              <a:rPr lang="en-US" sz="4400" b="1" dirty="0">
                <a:solidFill>
                  <a:srgbClr val="FF0000"/>
                </a:solidFill>
              </a:rPr>
              <a:t>B. </a:t>
            </a:r>
            <a:r>
              <a:rPr lang="en-US" sz="4400" b="1" dirty="0">
                <a:solidFill>
                  <a:srgbClr val="FF0000"/>
                </a:solidFill>
              </a:rPr>
              <a:t>Norepinephrine</a:t>
            </a:r>
            <a:endParaRPr lang="en-US" sz="4400" dirty="0">
              <a:solidFill>
                <a:srgbClr val="FF0000"/>
              </a:solidFill>
            </a:endParaRPr>
          </a:p>
          <a:p>
            <a:pPr marL="0" indent="0" algn="just">
              <a:buNone/>
            </a:pPr>
            <a:r>
              <a:rPr lang="en-US" sz="4400" dirty="0"/>
              <a:t>the </a:t>
            </a:r>
            <a:r>
              <a:rPr lang="en-US" sz="4400" dirty="0"/>
              <a:t>α-adrenergic receptor is most affected.</a:t>
            </a:r>
          </a:p>
          <a:p>
            <a:pPr marL="0" indent="0" algn="just">
              <a:buNone/>
            </a:pPr>
            <a:r>
              <a:rPr lang="en-US" sz="4400" b="1" dirty="0">
                <a:solidFill>
                  <a:srgbClr val="00B050"/>
                </a:solidFill>
              </a:rPr>
              <a:t>1. Cardiovascular actions:</a:t>
            </a:r>
            <a:endParaRPr lang="en-US" sz="4400" dirty="0">
              <a:solidFill>
                <a:srgbClr val="00B050"/>
              </a:solidFill>
            </a:endParaRPr>
          </a:p>
          <a:p>
            <a:pPr marL="0" indent="0" algn="just">
              <a:buNone/>
            </a:pPr>
            <a:r>
              <a:rPr lang="en-US" sz="4400" dirty="0"/>
              <a:t>a. Vasoconstriction: </a:t>
            </a:r>
            <a:r>
              <a:rPr lang="en-US" sz="4400" i="1" dirty="0"/>
              <a:t>Norepinephrine </a:t>
            </a:r>
            <a:r>
              <a:rPr lang="en-US" sz="4400" dirty="0"/>
              <a:t>causes a rise in peripheral resistance due to intense vasoconstriction of most vascular beds, including the kidney (α1 effect). Both systolic and diastolic blood pressures increase. </a:t>
            </a:r>
          </a:p>
          <a:p>
            <a:pPr algn="just"/>
            <a:endParaRPr lang="ar-IQ" sz="4400" dirty="0"/>
          </a:p>
        </p:txBody>
      </p:sp>
    </p:spTree>
    <p:extLst>
      <p:ext uri="{BB962C8B-B14F-4D97-AF65-F5344CB8AC3E}">
        <p14:creationId xmlns:p14="http://schemas.microsoft.com/office/powerpoint/2010/main" val="30327075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4764" y="396416"/>
            <a:ext cx="10999522" cy="5393439"/>
          </a:xfrm>
        </p:spPr>
        <p:txBody>
          <a:bodyPr>
            <a:normAutofit/>
          </a:bodyPr>
          <a:lstStyle/>
          <a:p>
            <a:pPr marL="0" indent="0" algn="just">
              <a:buNone/>
            </a:pPr>
            <a:r>
              <a:rPr lang="en-US" sz="4900" b="1" dirty="0">
                <a:solidFill>
                  <a:srgbClr val="C00000"/>
                </a:solidFill>
              </a:rPr>
              <a:t>Therapeutic </a:t>
            </a:r>
            <a:r>
              <a:rPr lang="en-US" sz="4900" b="1" dirty="0">
                <a:solidFill>
                  <a:srgbClr val="C00000"/>
                </a:solidFill>
              </a:rPr>
              <a:t>uses</a:t>
            </a:r>
          </a:p>
          <a:p>
            <a:pPr marL="0" indent="0" algn="just">
              <a:buNone/>
            </a:pPr>
            <a:r>
              <a:rPr lang="en-US" sz="4400" dirty="0"/>
              <a:t> </a:t>
            </a:r>
            <a:r>
              <a:rPr lang="en-US" sz="4400" i="1" dirty="0"/>
              <a:t>Norepinephrine </a:t>
            </a:r>
            <a:r>
              <a:rPr lang="en-US" sz="4400" dirty="0"/>
              <a:t>is used to treat shock, because it increases vascular resistance and, therefore, increases blood pressure. </a:t>
            </a:r>
          </a:p>
        </p:txBody>
      </p:sp>
    </p:spTree>
    <p:extLst>
      <p:ext uri="{BB962C8B-B14F-4D97-AF65-F5344CB8AC3E}">
        <p14:creationId xmlns:p14="http://schemas.microsoft.com/office/powerpoint/2010/main" val="19220550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1009644"/>
            <a:ext cx="11407364" cy="5393439"/>
          </a:xfrm>
        </p:spPr>
        <p:txBody>
          <a:bodyPr>
            <a:normAutofit/>
          </a:bodyPr>
          <a:lstStyle/>
          <a:p>
            <a:pPr algn="just" rtl="0"/>
            <a:r>
              <a:rPr lang="en-US" sz="4400" b="1" dirty="0"/>
              <a:t>Albuterol </a:t>
            </a:r>
            <a:r>
              <a:rPr lang="en-US" sz="4400" b="1" dirty="0"/>
              <a:t>and </a:t>
            </a:r>
            <a:r>
              <a:rPr lang="en-US" sz="4400" b="1" dirty="0" err="1"/>
              <a:t>terbutaline</a:t>
            </a:r>
            <a:r>
              <a:rPr lang="en-US" sz="4400" i="1" dirty="0"/>
              <a:t>.</a:t>
            </a:r>
          </a:p>
          <a:p>
            <a:pPr algn="just" rtl="0"/>
            <a:r>
              <a:rPr lang="en-US" sz="4400" dirty="0"/>
              <a:t> </a:t>
            </a:r>
            <a:r>
              <a:rPr lang="en-US" sz="4400" dirty="0"/>
              <a:t>are </a:t>
            </a:r>
            <a:r>
              <a:rPr lang="en-US" sz="4400" b="1" dirty="0">
                <a:solidFill>
                  <a:srgbClr val="00B050"/>
                </a:solidFill>
              </a:rPr>
              <a:t>short-acting β2 agonists</a:t>
            </a:r>
            <a:r>
              <a:rPr lang="en-US" sz="4400" dirty="0"/>
              <a:t> used </a:t>
            </a:r>
            <a:r>
              <a:rPr lang="en-US" sz="4400" dirty="0"/>
              <a:t>as </a:t>
            </a:r>
            <a:r>
              <a:rPr lang="en-US" sz="4400" dirty="0"/>
              <a:t>bronchodilators and administered by a metered-dose inhaler. </a:t>
            </a:r>
            <a:endParaRPr lang="en-US" sz="4400" dirty="0"/>
          </a:p>
          <a:p>
            <a:pPr marL="0" indent="0" algn="just">
              <a:buNone/>
            </a:pPr>
            <a:r>
              <a:rPr lang="en-US" sz="4400" dirty="0"/>
              <a:t>for </a:t>
            </a:r>
            <a:r>
              <a:rPr lang="en-US" sz="4400" dirty="0"/>
              <a:t>the management of </a:t>
            </a:r>
            <a:r>
              <a:rPr lang="en-US" sz="4400" b="1" dirty="0">
                <a:solidFill>
                  <a:srgbClr val="C00000"/>
                </a:solidFill>
              </a:rPr>
              <a:t>acute asthma </a:t>
            </a:r>
            <a:r>
              <a:rPr lang="en-US" sz="4400" b="1" dirty="0">
                <a:solidFill>
                  <a:srgbClr val="C00000"/>
                </a:solidFill>
              </a:rPr>
              <a:t>symptoms.</a:t>
            </a:r>
            <a:endParaRPr lang="ar-IQ" sz="4400" b="1" dirty="0">
              <a:solidFill>
                <a:srgbClr val="C00000"/>
              </a:solidFill>
            </a:endParaRPr>
          </a:p>
        </p:txBody>
      </p:sp>
    </p:spTree>
    <p:extLst>
      <p:ext uri="{BB962C8B-B14F-4D97-AF65-F5344CB8AC3E}">
        <p14:creationId xmlns:p14="http://schemas.microsoft.com/office/powerpoint/2010/main" val="2182098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4604" y="838025"/>
            <a:ext cx="11089682" cy="5393439"/>
          </a:xfrm>
        </p:spPr>
        <p:txBody>
          <a:bodyPr>
            <a:normAutofit/>
          </a:bodyPr>
          <a:lstStyle/>
          <a:p>
            <a:pPr algn="just" rtl="0"/>
            <a:r>
              <a:rPr lang="en-US" sz="4400" b="1" dirty="0" err="1">
                <a:solidFill>
                  <a:srgbClr val="C00000"/>
                </a:solidFill>
              </a:rPr>
              <a:t>Salmeterol</a:t>
            </a:r>
            <a:r>
              <a:rPr lang="en-US" sz="4400" b="1" dirty="0">
                <a:solidFill>
                  <a:srgbClr val="C00000"/>
                </a:solidFill>
              </a:rPr>
              <a:t> and </a:t>
            </a:r>
            <a:r>
              <a:rPr lang="en-US" sz="4400" b="1" dirty="0" err="1">
                <a:solidFill>
                  <a:srgbClr val="C00000"/>
                </a:solidFill>
              </a:rPr>
              <a:t>formoterol</a:t>
            </a:r>
            <a:endParaRPr lang="en-US" sz="4400" dirty="0">
              <a:solidFill>
                <a:srgbClr val="C00000"/>
              </a:solidFill>
            </a:endParaRPr>
          </a:p>
          <a:p>
            <a:pPr algn="just" rtl="0"/>
            <a:r>
              <a:rPr lang="en-US" sz="4400" i="1" dirty="0" err="1"/>
              <a:t>Salmeterol</a:t>
            </a:r>
            <a:r>
              <a:rPr lang="en-US" sz="4400" i="1" dirty="0"/>
              <a:t> </a:t>
            </a:r>
            <a:r>
              <a:rPr lang="en-US" sz="4400" dirty="0"/>
              <a:t>and </a:t>
            </a:r>
            <a:r>
              <a:rPr lang="en-US" sz="4400" i="1" dirty="0" err="1"/>
              <a:t>formoterol</a:t>
            </a:r>
            <a:r>
              <a:rPr lang="en-US" sz="4400" i="1" dirty="0"/>
              <a:t> </a:t>
            </a:r>
            <a:r>
              <a:rPr lang="en-US" sz="4400" dirty="0"/>
              <a:t> are </a:t>
            </a:r>
            <a:r>
              <a:rPr lang="en-US" sz="4400" b="1" dirty="0" err="1">
                <a:solidFill>
                  <a:srgbClr val="00B050"/>
                </a:solidFill>
              </a:rPr>
              <a:t>longacting</a:t>
            </a:r>
            <a:r>
              <a:rPr lang="en-US" sz="4400" b="1" dirty="0">
                <a:solidFill>
                  <a:srgbClr val="00B050"/>
                </a:solidFill>
              </a:rPr>
              <a:t> β2 selective </a:t>
            </a:r>
            <a:r>
              <a:rPr lang="en-US" sz="4400" b="1" dirty="0">
                <a:solidFill>
                  <a:srgbClr val="00B050"/>
                </a:solidFill>
              </a:rPr>
              <a:t>agonists </a:t>
            </a:r>
            <a:r>
              <a:rPr lang="en-US" sz="4400" dirty="0"/>
              <a:t>provides sustained </a:t>
            </a:r>
            <a:r>
              <a:rPr lang="en-US" sz="4400" dirty="0" err="1"/>
              <a:t>bronchodilation</a:t>
            </a:r>
            <a:r>
              <a:rPr lang="en-US" sz="4400" dirty="0"/>
              <a:t> over 12 hours, compared with less than 3 hours for </a:t>
            </a:r>
            <a:r>
              <a:rPr lang="en-US" sz="4400" i="1" dirty="0"/>
              <a:t>albuterol</a:t>
            </a:r>
            <a:r>
              <a:rPr lang="en-US" sz="4400" dirty="0"/>
              <a:t>. </a:t>
            </a:r>
          </a:p>
          <a:p>
            <a:pPr algn="just"/>
            <a:endParaRPr lang="ar-IQ" sz="4400" dirty="0"/>
          </a:p>
        </p:txBody>
      </p:sp>
    </p:spTree>
    <p:extLst>
      <p:ext uri="{BB962C8B-B14F-4D97-AF65-F5344CB8AC3E}">
        <p14:creationId xmlns:p14="http://schemas.microsoft.com/office/powerpoint/2010/main" val="33123512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Indirect-acting adrenergic agonists</a:t>
            </a:r>
            <a:r>
              <a:rPr lang="en-US" dirty="0"/>
              <a:t/>
            </a:r>
            <a:br>
              <a:rPr lang="en-US" dirty="0"/>
            </a:br>
            <a:endParaRPr lang="ar-IQ" dirty="0"/>
          </a:p>
        </p:txBody>
      </p:sp>
      <p:sp>
        <p:nvSpPr>
          <p:cNvPr id="3" name="عنصر نائب للمحتوى 2"/>
          <p:cNvSpPr>
            <a:spLocks noGrp="1"/>
          </p:cNvSpPr>
          <p:nvPr>
            <p:ph idx="1"/>
          </p:nvPr>
        </p:nvSpPr>
        <p:spPr>
          <a:xfrm>
            <a:off x="314924" y="1597749"/>
            <a:ext cx="10909362" cy="5393439"/>
          </a:xfrm>
        </p:spPr>
        <p:txBody>
          <a:bodyPr/>
          <a:lstStyle/>
          <a:p>
            <a:pPr algn="just" rtl="0"/>
            <a:r>
              <a:rPr lang="en-US" dirty="0" smtClean="0"/>
              <a:t>Indirect-acting </a:t>
            </a:r>
            <a:r>
              <a:rPr lang="en-US" dirty="0"/>
              <a:t>adrenergic agonists cause the release, inhibit the reuptake, or inhibit the degradation of epinephrine or norepinephrine. They potentiate the effects of epinephrine or norepinephrine produced endogenously, but do not directly affect postsynaptic receptors.</a:t>
            </a:r>
          </a:p>
          <a:p>
            <a:pPr algn="just"/>
            <a:endParaRPr lang="ar-IQ" dirty="0"/>
          </a:p>
        </p:txBody>
      </p:sp>
    </p:spTree>
    <p:extLst>
      <p:ext uri="{BB962C8B-B14F-4D97-AF65-F5344CB8AC3E}">
        <p14:creationId xmlns:p14="http://schemas.microsoft.com/office/powerpoint/2010/main" val="33608356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5404" y="396415"/>
            <a:ext cx="10304145" cy="1362075"/>
          </a:xfrm>
        </p:spPr>
        <p:txBody>
          <a:bodyPr>
            <a:normAutofit fontScale="90000"/>
          </a:bodyPr>
          <a:lstStyle/>
          <a:p>
            <a:r>
              <a:rPr lang="en-US" b="1" dirty="0"/>
              <a:t>A. Amphetamine</a:t>
            </a:r>
            <a:r>
              <a:rPr lang="en-US" dirty="0"/>
              <a:t/>
            </a:r>
            <a:br>
              <a:rPr lang="en-US" dirty="0"/>
            </a:br>
            <a:endParaRPr lang="ar-IQ" dirty="0"/>
          </a:p>
        </p:txBody>
      </p:sp>
      <p:sp>
        <p:nvSpPr>
          <p:cNvPr id="3" name="عنصر نائب للمحتوى 2"/>
          <p:cNvSpPr>
            <a:spLocks noGrp="1"/>
          </p:cNvSpPr>
          <p:nvPr>
            <p:ph idx="1"/>
          </p:nvPr>
        </p:nvSpPr>
        <p:spPr/>
        <p:txBody>
          <a:bodyPr>
            <a:normAutofit fontScale="92500" lnSpcReduction="20000"/>
          </a:bodyPr>
          <a:lstStyle/>
          <a:p>
            <a:pPr algn="just" rtl="0"/>
            <a:r>
              <a:rPr lang="en-US" dirty="0" smtClean="0"/>
              <a:t>has </a:t>
            </a:r>
            <a:r>
              <a:rPr lang="en-US" dirty="0"/>
              <a:t>central stimulatory action </a:t>
            </a:r>
            <a:r>
              <a:rPr lang="en-US" i="1" dirty="0" smtClean="0"/>
              <a:t>so</a:t>
            </a:r>
            <a:r>
              <a:rPr lang="en-US" dirty="0" smtClean="0"/>
              <a:t> </a:t>
            </a:r>
            <a:r>
              <a:rPr lang="en-US" dirty="0"/>
              <a:t>used by drug abusers . </a:t>
            </a:r>
          </a:p>
          <a:p>
            <a:pPr algn="just" rtl="0"/>
            <a:r>
              <a:rPr lang="en-US" dirty="0" smtClean="0"/>
              <a:t>the </a:t>
            </a:r>
            <a:r>
              <a:rPr lang="en-US" dirty="0"/>
              <a:t>drug can also increase blood pressure significantly by α1 agonist action on the vasculature, as well as β1-stimulatory effects on the heart. </a:t>
            </a:r>
            <a:endParaRPr lang="en-US" dirty="0" smtClean="0"/>
          </a:p>
          <a:p>
            <a:pPr algn="just" rtl="0"/>
            <a:r>
              <a:rPr lang="en-US" dirty="0" smtClean="0"/>
              <a:t>Its </a:t>
            </a:r>
            <a:r>
              <a:rPr lang="en-US" dirty="0"/>
              <a:t>action by increase the release of </a:t>
            </a:r>
            <a:r>
              <a:rPr lang="en-US" dirty="0" err="1"/>
              <a:t>catecholamines</a:t>
            </a:r>
            <a:r>
              <a:rPr lang="en-US" dirty="0"/>
              <a:t> such as dopamine and norepinephrine from nerve terminals. Thus, </a:t>
            </a:r>
            <a:r>
              <a:rPr lang="en-US" i="1" dirty="0"/>
              <a:t>amphetamine </a:t>
            </a:r>
            <a:r>
              <a:rPr lang="en-US" dirty="0"/>
              <a:t>is an indirect-acting adrenergic drug. Its used as CNS  stimulants</a:t>
            </a:r>
            <a:endParaRPr lang="ar-IQ" dirty="0"/>
          </a:p>
        </p:txBody>
      </p:sp>
    </p:spTree>
    <p:extLst>
      <p:ext uri="{BB962C8B-B14F-4D97-AF65-F5344CB8AC3E}">
        <p14:creationId xmlns:p14="http://schemas.microsoft.com/office/powerpoint/2010/main" val="3885506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4605" y="482227"/>
            <a:ext cx="11179842" cy="8303546"/>
          </a:xfrm>
          <a:prstGeom prst="rect">
            <a:avLst/>
          </a:prstGeom>
        </p:spPr>
        <p:txBody>
          <a:bodyPr wrap="square" lIns="112095" tIns="56047" rIns="112095" bIns="56047">
            <a:spAutoFit/>
          </a:bodyPr>
          <a:lstStyle/>
          <a:p>
            <a:pPr algn="just" rtl="0"/>
            <a:r>
              <a:rPr lang="en-US" sz="4400" b="1" dirty="0">
                <a:solidFill>
                  <a:srgbClr val="00B050"/>
                </a:solidFill>
              </a:rPr>
              <a:t>B. Indirect acting agents</a:t>
            </a:r>
            <a:endParaRPr lang="en-US" sz="4400" dirty="0">
              <a:solidFill>
                <a:srgbClr val="00B050"/>
              </a:solidFill>
            </a:endParaRPr>
          </a:p>
          <a:p>
            <a:pPr algn="just" rtl="0"/>
            <a:r>
              <a:rPr lang="en-US" sz="4400" dirty="0"/>
              <a:t>Act by inhibiting </a:t>
            </a:r>
            <a:r>
              <a:rPr lang="en-US" sz="4400" b="1" dirty="0" err="1">
                <a:solidFill>
                  <a:srgbClr val="00B050"/>
                </a:solidFill>
              </a:rPr>
              <a:t>acetylcholinesterase</a:t>
            </a:r>
            <a:r>
              <a:rPr lang="en-US" sz="4400" dirty="0"/>
              <a:t>, which hydrolyzes acetylcholine. acetylcholine stimulates </a:t>
            </a:r>
            <a:r>
              <a:rPr lang="en-US" sz="4400" b="1" dirty="0" err="1">
                <a:solidFill>
                  <a:srgbClr val="00B050"/>
                </a:solidFill>
              </a:rPr>
              <a:t>cholinoceptors</a:t>
            </a:r>
            <a:r>
              <a:rPr lang="en-US" sz="4400" dirty="0">
                <a:solidFill>
                  <a:srgbClr val="00B050"/>
                </a:solidFill>
              </a:rPr>
              <a:t> </a:t>
            </a:r>
            <a:r>
              <a:rPr lang="en-US" sz="4400" dirty="0"/>
              <a:t>to evoke increased responses. These include:-</a:t>
            </a:r>
          </a:p>
          <a:p>
            <a:pPr algn="just" rtl="0"/>
            <a:endParaRPr lang="en-US" sz="4400" dirty="0"/>
          </a:p>
          <a:p>
            <a:pPr marL="700594" indent="-700594" algn="just">
              <a:buFont typeface="Wingdings" pitchFamily="2" charset="2"/>
              <a:buChar char="v"/>
            </a:pPr>
            <a:r>
              <a:rPr lang="en-US" sz="4400" b="1" dirty="0">
                <a:solidFill>
                  <a:srgbClr val="FF0000"/>
                </a:solidFill>
              </a:rPr>
              <a:t>Reversible:</a:t>
            </a:r>
            <a:r>
              <a:rPr lang="en-US" sz="4400" dirty="0">
                <a:solidFill>
                  <a:srgbClr val="FF0000"/>
                </a:solidFill>
              </a:rPr>
              <a:t> </a:t>
            </a:r>
            <a:r>
              <a:rPr lang="en-US" sz="4400" dirty="0" err="1"/>
              <a:t>Physostigmine</a:t>
            </a:r>
            <a:r>
              <a:rPr lang="en-US" sz="4400" dirty="0"/>
              <a:t>, Neostigmine, </a:t>
            </a:r>
            <a:r>
              <a:rPr lang="en-US" sz="4400" dirty="0" err="1"/>
              <a:t>Pyridostigmine</a:t>
            </a:r>
            <a:r>
              <a:rPr lang="en-US" sz="4400" dirty="0"/>
              <a:t>, </a:t>
            </a:r>
            <a:r>
              <a:rPr lang="en-US" sz="4400" dirty="0" err="1"/>
              <a:t>Edrophonium</a:t>
            </a:r>
            <a:r>
              <a:rPr lang="en-US" sz="4400" dirty="0"/>
              <a:t>.</a:t>
            </a:r>
          </a:p>
          <a:p>
            <a:pPr algn="just" rtl="0"/>
            <a:endParaRPr lang="en-US" sz="4400" dirty="0"/>
          </a:p>
          <a:p>
            <a:pPr marL="700594" indent="-700594" algn="just">
              <a:buFont typeface="Wingdings" pitchFamily="2" charset="2"/>
              <a:buChar char="v"/>
            </a:pPr>
            <a:r>
              <a:rPr lang="en-US" sz="4400" b="1" dirty="0">
                <a:solidFill>
                  <a:srgbClr val="FF0000"/>
                </a:solidFill>
              </a:rPr>
              <a:t>Irreversible (toxic): </a:t>
            </a:r>
            <a:r>
              <a:rPr lang="en-US" sz="4400" dirty="0" err="1"/>
              <a:t>Organophosphats</a:t>
            </a:r>
            <a:r>
              <a:rPr lang="en-US" sz="4400" i="1" dirty="0"/>
              <a:t> as  </a:t>
            </a:r>
            <a:r>
              <a:rPr lang="en-US" sz="4400" dirty="0" err="1"/>
              <a:t>Dyflos</a:t>
            </a:r>
            <a:r>
              <a:rPr lang="en-US" sz="4400" dirty="0"/>
              <a:t>, </a:t>
            </a:r>
            <a:r>
              <a:rPr lang="en-US" sz="4400" dirty="0" err="1"/>
              <a:t>Echothiophate</a:t>
            </a:r>
            <a:r>
              <a:rPr lang="en-US" sz="4400" i="1" dirty="0"/>
              <a:t>.</a:t>
            </a:r>
            <a:endParaRPr lang="en-US" sz="4400" dirty="0"/>
          </a:p>
          <a:p>
            <a:pPr algn="just" rtl="0"/>
            <a:endParaRPr lang="en-US" sz="4400" dirty="0"/>
          </a:p>
        </p:txBody>
      </p:sp>
    </p:spTree>
    <p:extLst>
      <p:ext uri="{BB962C8B-B14F-4D97-AF65-F5344CB8AC3E}">
        <p14:creationId xmlns:p14="http://schemas.microsoft.com/office/powerpoint/2010/main" val="2959748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5244" y="664721"/>
            <a:ext cx="10304145" cy="1362075"/>
          </a:xfrm>
        </p:spPr>
        <p:txBody>
          <a:bodyPr>
            <a:noAutofit/>
          </a:bodyPr>
          <a:lstStyle/>
          <a:p>
            <a:r>
              <a:rPr lang="en-US" sz="4900" b="1" dirty="0">
                <a:solidFill>
                  <a:srgbClr val="FF0000"/>
                </a:solidFill>
              </a:rPr>
              <a:t>A. Direct-acting cholinergic agonists:</a:t>
            </a:r>
            <a:r>
              <a:rPr lang="en-US" sz="4900" dirty="0">
                <a:solidFill>
                  <a:srgbClr val="FF0000"/>
                </a:solidFill>
              </a:rPr>
              <a:t/>
            </a:r>
            <a:br>
              <a:rPr lang="en-US" sz="4900" dirty="0">
                <a:solidFill>
                  <a:srgbClr val="FF0000"/>
                </a:solidFill>
              </a:rPr>
            </a:br>
            <a:endParaRPr lang="ar-IQ" sz="4900" dirty="0">
              <a:solidFill>
                <a:srgbClr val="FF0000"/>
              </a:solidFill>
            </a:endParaRPr>
          </a:p>
        </p:txBody>
      </p:sp>
      <p:sp>
        <p:nvSpPr>
          <p:cNvPr id="3" name="عنصر نائب للمحتوى 2"/>
          <p:cNvSpPr>
            <a:spLocks noGrp="1"/>
          </p:cNvSpPr>
          <p:nvPr>
            <p:ph idx="1"/>
          </p:nvPr>
        </p:nvSpPr>
        <p:spPr>
          <a:xfrm>
            <a:off x="224765" y="1696121"/>
            <a:ext cx="10999522" cy="5393439"/>
          </a:xfrm>
        </p:spPr>
        <p:txBody>
          <a:bodyPr>
            <a:noAutofit/>
          </a:bodyPr>
          <a:lstStyle/>
          <a:p>
            <a:pPr marL="0" indent="0" algn="just">
              <a:buNone/>
            </a:pPr>
            <a:r>
              <a:rPr lang="en-US" sz="4900" b="1" dirty="0">
                <a:solidFill>
                  <a:srgbClr val="00B050"/>
                </a:solidFill>
              </a:rPr>
              <a:t>Pharmacokinetics</a:t>
            </a:r>
            <a:r>
              <a:rPr lang="en-US" sz="4900" b="1" i="1" dirty="0">
                <a:solidFill>
                  <a:srgbClr val="00B050"/>
                </a:solidFill>
              </a:rPr>
              <a:t> </a:t>
            </a:r>
            <a:endParaRPr lang="en-US" sz="4400" dirty="0">
              <a:solidFill>
                <a:srgbClr val="00B050"/>
              </a:solidFill>
            </a:endParaRPr>
          </a:p>
          <a:p>
            <a:pPr algn="just" rtl="0"/>
            <a:r>
              <a:rPr lang="en-US" sz="4400" dirty="0"/>
              <a:t>Choline esters are poorly absorbed and poorly distributed into the central nervous system because they are hydrophilic.</a:t>
            </a:r>
          </a:p>
          <a:p>
            <a:pPr marL="0" indent="0" algn="just">
              <a:buNone/>
            </a:pPr>
            <a:endParaRPr lang="en-US" sz="4400" dirty="0"/>
          </a:p>
          <a:p>
            <a:pPr algn="just" rtl="0"/>
            <a:r>
              <a:rPr lang="en-US" sz="4400" dirty="0"/>
              <a:t> more resistant to hydrolysis by cholinesterase and have longer durations of action.</a:t>
            </a:r>
          </a:p>
        </p:txBody>
      </p:sp>
    </p:spTree>
    <p:extLst>
      <p:ext uri="{BB962C8B-B14F-4D97-AF65-F5344CB8AC3E}">
        <p14:creationId xmlns:p14="http://schemas.microsoft.com/office/powerpoint/2010/main" val="888177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2909</Words>
  <Application>Microsoft Office PowerPoint</Application>
  <PresentationFormat>Custom</PresentationFormat>
  <Paragraphs>290</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cholinoceptors </vt:lpstr>
      <vt:lpstr>PowerPoint Presentation</vt:lpstr>
      <vt:lpstr>PowerPoint Presentation</vt:lpstr>
      <vt:lpstr>PowerPoint Presentation</vt:lpstr>
      <vt:lpstr>PowerPoint Presentation</vt:lpstr>
      <vt:lpstr>Cholinoceptor-Activating and Cholinesterase-Inhibiting drugs </vt:lpstr>
      <vt:lpstr>PowerPoint Presentation</vt:lpstr>
      <vt:lpstr>PowerPoint Presentation</vt:lpstr>
      <vt:lpstr>A. Direct-acting cholinergic agonists: </vt:lpstr>
      <vt:lpstr>Actions of Direct-acting cholinergic agonists </vt:lpstr>
      <vt:lpstr>PowerPoint Presentation</vt:lpstr>
      <vt:lpstr>Bethanechol</vt:lpstr>
      <vt:lpstr>PowerPoint Presentation</vt:lpstr>
      <vt:lpstr>Pilocarpine </vt:lpstr>
      <vt:lpstr>PowerPoint Presentation</vt:lpstr>
      <vt:lpstr>Indirect-acting cholinergic agonist </vt:lpstr>
      <vt:lpstr>Pharmacokinetics</vt:lpstr>
      <vt:lpstr>PowerPoint Presentation</vt:lpstr>
      <vt:lpstr>Physostigmine </vt:lpstr>
      <vt:lpstr>PowerPoint Presentation</vt:lpstr>
      <vt:lpstr>PowerPoint Presentation</vt:lpstr>
      <vt:lpstr>Neostigmine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Cholinoceptor antagonists </vt:lpstr>
      <vt:lpstr>Antimuscarinic drugs </vt:lpstr>
      <vt:lpstr>PowerPoint Presentation</vt:lpstr>
      <vt:lpstr>Pharmacokinetics</vt:lpstr>
      <vt:lpstr>Absorption</vt:lpstr>
      <vt:lpstr>Distribution</vt:lpstr>
      <vt:lpstr>Atropine </vt:lpstr>
      <vt:lpstr>Pharmacokinetics</vt:lpstr>
      <vt:lpstr>Therapeutic uses </vt:lpstr>
      <vt:lpstr>PowerPoint Presentation</vt:lpstr>
      <vt:lpstr>Adverse effects  </vt:lpstr>
      <vt:lpstr>PowerPoint Presentation</vt:lpstr>
      <vt:lpstr>Scopolamine </vt:lpstr>
      <vt:lpstr>Benztropine and trihexyphenidyl</vt:lpstr>
      <vt:lpstr>Darifenacin, fesoterodine, oxybutynin, solifenacin, tolterodine, and trospium chloride </vt:lpstr>
      <vt:lpstr>Adrenergic agonists </vt:lpstr>
      <vt:lpstr>PowerPoint Presentation</vt:lpstr>
      <vt:lpstr>PowerPoint Presentation</vt:lpstr>
      <vt:lpstr>Adrenergic Transmission </vt:lpstr>
      <vt:lpstr>adrenoceptors</vt:lpstr>
      <vt:lpstr>α-Adrenoceptors</vt:lpstr>
      <vt:lpstr>α1 Receptors</vt:lpstr>
      <vt:lpstr>Major effects mediated  by α1 adrenoceptors: </vt:lpstr>
      <vt:lpstr>α2 Receptors</vt:lpstr>
      <vt:lpstr>Other α2 Receptors effects</vt:lpstr>
      <vt:lpstr>PowerPoint Presentation</vt:lpstr>
      <vt:lpstr>PowerPoint Presentation</vt:lpstr>
      <vt:lpstr>PowerPoint Presentation</vt:lpstr>
      <vt:lpstr>PowerPoint Presentation</vt:lpstr>
      <vt:lpstr>Major effects mediated β1 adrenoceptors: </vt:lpstr>
      <vt:lpstr>Major effects mediated β2 adrenoceptors </vt:lpstr>
      <vt:lpstr>PowerPoint Presentation</vt:lpstr>
      <vt:lpstr>PowerPoint Presentation</vt:lpstr>
      <vt:lpstr>PowerPoint Presentation</vt:lpstr>
      <vt:lpstr>PowerPoint Presentation</vt:lpstr>
      <vt:lpstr>PowerPoint Presentation</vt:lpstr>
      <vt:lpstr>Direct-acting adrenergic agonists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Indirect-acting adrenergic agonists </vt:lpstr>
      <vt:lpstr>A. Amphetamine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DR.Ahmed Saker 2o1O</cp:lastModifiedBy>
  <cp:revision>5</cp:revision>
  <dcterms:created xsi:type="dcterms:W3CDTF">2006-08-16T00:00:00Z</dcterms:created>
  <dcterms:modified xsi:type="dcterms:W3CDTF">2017-10-26T06:36:41Z</dcterms:modified>
</cp:coreProperties>
</file>